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0"/>
  </p:notesMasterIdLst>
  <p:sldIdLst>
    <p:sldId id="313" r:id="rId2"/>
    <p:sldId id="31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80" r:id="rId11"/>
    <p:sldId id="365" r:id="rId12"/>
    <p:sldId id="368" r:id="rId13"/>
    <p:sldId id="369" r:id="rId14"/>
    <p:sldId id="343" r:id="rId15"/>
    <p:sldId id="373" r:id="rId16"/>
    <p:sldId id="375" r:id="rId17"/>
    <p:sldId id="399" r:id="rId18"/>
    <p:sldId id="372" r:id="rId19"/>
    <p:sldId id="342" r:id="rId20"/>
    <p:sldId id="376" r:id="rId21"/>
    <p:sldId id="377" r:id="rId22"/>
    <p:sldId id="386" r:id="rId23"/>
    <p:sldId id="341" r:id="rId24"/>
    <p:sldId id="452" r:id="rId25"/>
    <p:sldId id="340" r:id="rId26"/>
    <p:sldId id="388" r:id="rId27"/>
    <p:sldId id="384" r:id="rId28"/>
    <p:sldId id="387" r:id="rId29"/>
    <p:sldId id="389" r:id="rId30"/>
    <p:sldId id="339" r:id="rId31"/>
    <p:sldId id="400" r:id="rId32"/>
    <p:sldId id="338" r:id="rId33"/>
    <p:sldId id="382" r:id="rId34"/>
    <p:sldId id="383" r:id="rId35"/>
    <p:sldId id="401" r:id="rId36"/>
    <p:sldId id="390" r:id="rId37"/>
    <p:sldId id="337" r:id="rId38"/>
    <p:sldId id="392" r:id="rId39"/>
    <p:sldId id="336" r:id="rId40"/>
    <p:sldId id="391" r:id="rId41"/>
    <p:sldId id="335" r:id="rId42"/>
    <p:sldId id="334" r:id="rId43"/>
    <p:sldId id="332" r:id="rId44"/>
    <p:sldId id="394" r:id="rId45"/>
    <p:sldId id="414" r:id="rId46"/>
    <p:sldId id="415" r:id="rId47"/>
    <p:sldId id="416" r:id="rId48"/>
    <p:sldId id="417" r:id="rId49"/>
    <p:sldId id="418" r:id="rId50"/>
    <p:sldId id="409" r:id="rId51"/>
    <p:sldId id="402" r:id="rId52"/>
    <p:sldId id="403" r:id="rId53"/>
    <p:sldId id="411" r:id="rId54"/>
    <p:sldId id="405" r:id="rId55"/>
    <p:sldId id="333" r:id="rId56"/>
    <p:sldId id="330" r:id="rId57"/>
    <p:sldId id="331" r:id="rId58"/>
    <p:sldId id="419" r:id="rId59"/>
    <p:sldId id="329" r:id="rId60"/>
    <p:sldId id="395" r:id="rId61"/>
    <p:sldId id="420" r:id="rId62"/>
    <p:sldId id="421" r:id="rId63"/>
    <p:sldId id="326" r:id="rId64"/>
    <p:sldId id="328" r:id="rId65"/>
    <p:sldId id="450" r:id="rId66"/>
    <p:sldId id="422" r:id="rId67"/>
    <p:sldId id="352" r:id="rId68"/>
    <p:sldId id="353" r:id="rId69"/>
    <p:sldId id="433" r:id="rId70"/>
    <p:sldId id="435" r:id="rId71"/>
    <p:sldId id="437" r:id="rId72"/>
    <p:sldId id="438" r:id="rId73"/>
    <p:sldId id="440" r:id="rId74"/>
    <p:sldId id="442" r:id="rId75"/>
    <p:sldId id="439" r:id="rId76"/>
    <p:sldId id="449" r:id="rId77"/>
    <p:sldId id="443" r:id="rId78"/>
    <p:sldId id="357" r:id="rId7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1480"/>
    <a:srgbClr val="008000"/>
    <a:srgbClr val="00CC00"/>
    <a:srgbClr val="CFEC20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4" autoAdjust="0"/>
    <p:restoredTop sz="94434" autoAdjust="0"/>
  </p:normalViewPr>
  <p:slideViewPr>
    <p:cSldViewPr>
      <p:cViewPr varScale="1">
        <p:scale>
          <a:sx n="70" d="100"/>
          <a:sy n="70" d="100"/>
        </p:scale>
        <p:origin x="1422" y="72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318B2A-7CD2-4025-953B-EA0A4F001B2E}" type="doc">
      <dgm:prSet loTypeId="urn:microsoft.com/office/officeart/2005/8/layout/lProcess1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4A11B90-157A-4C28-AD75-FD833A6AEC22}">
      <dgm:prSet phldrT="[Текст]" custT="1"/>
      <dgm:spPr/>
      <dgm:t>
        <a:bodyPr vert="horz"/>
        <a:lstStyle/>
        <a:p>
          <a:r>
            <a: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Авторитет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B346597-75ED-414D-9F6A-41970F455350}" type="parTrans" cxnId="{42B90ED9-C9F4-4304-A2D5-17D2A9343922}">
      <dgm:prSet/>
      <dgm:spPr/>
      <dgm:t>
        <a:bodyPr/>
        <a:lstStyle/>
        <a:p>
          <a:endParaRPr lang="ru-RU"/>
        </a:p>
      </dgm:t>
    </dgm:pt>
    <dgm:pt modelId="{61FF239A-89CE-4A68-B619-8736FBDCD086}" type="sibTrans" cxnId="{42B90ED9-C9F4-4304-A2D5-17D2A9343922}">
      <dgm:prSet/>
      <dgm:spPr/>
      <dgm:t>
        <a:bodyPr/>
        <a:lstStyle/>
        <a:p>
          <a:endParaRPr lang="ru-RU"/>
        </a:p>
      </dgm:t>
    </dgm:pt>
    <dgm:pt modelId="{053910A3-8AB5-44E0-B379-709916B416A4}">
      <dgm:prSet phldrT="[Текст]" custT="1"/>
      <dgm:spPr>
        <a:effectLst>
          <a:outerShdw blurRad="50800" dist="50800" dir="5400000" sx="1000" sy="1000" algn="ctr" rotWithShape="0">
            <a:srgbClr val="000000">
              <a:alpha val="43137"/>
            </a:srgbClr>
          </a:outerShdw>
        </a:effectLst>
      </dgm:spPr>
      <dgm:t>
        <a:bodyPr vert="horz"/>
        <a:lstStyle/>
        <a:p>
          <a:r>
            <a: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B579604-26BD-4A37-B0C5-8323189D5130}" type="parTrans" cxnId="{EDF58304-2AA0-4BF1-A407-43FD969F59D6}">
      <dgm:prSet/>
      <dgm:spPr/>
      <dgm:t>
        <a:bodyPr/>
        <a:lstStyle/>
        <a:p>
          <a:endParaRPr lang="ru-RU"/>
        </a:p>
      </dgm:t>
    </dgm:pt>
    <dgm:pt modelId="{76DFEB75-0D3C-4A1E-B428-E9C1F81C8696}" type="sibTrans" cxnId="{EDF58304-2AA0-4BF1-A407-43FD969F59D6}">
      <dgm:prSet/>
      <dgm:spPr/>
      <dgm:t>
        <a:bodyPr/>
        <a:lstStyle/>
        <a:p>
          <a:endParaRPr lang="ru-RU"/>
        </a:p>
      </dgm:t>
    </dgm:pt>
    <dgm:pt modelId="{C61232D6-4B97-412B-9084-7E00C10FDE37}">
      <dgm:prSet phldrT="[Текст]" custT="1"/>
      <dgm:spPr/>
      <dgm:t>
        <a:bodyPr vert="horz"/>
        <a:lstStyle/>
        <a:p>
          <a:r>
            <a: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Мовлення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AC1ED89-0B9D-45C8-89AB-8DEF5BA3B524}" type="parTrans" cxnId="{691720C8-2139-448C-A082-0A763703C7E3}">
      <dgm:prSet/>
      <dgm:spPr/>
      <dgm:t>
        <a:bodyPr/>
        <a:lstStyle/>
        <a:p>
          <a:endParaRPr lang="ru-RU"/>
        </a:p>
      </dgm:t>
    </dgm:pt>
    <dgm:pt modelId="{6B1AEEE4-26D2-467D-82DD-041ED1A4B5A5}" type="sibTrans" cxnId="{691720C8-2139-448C-A082-0A763703C7E3}">
      <dgm:prSet/>
      <dgm:spPr/>
      <dgm:t>
        <a:bodyPr/>
        <a:lstStyle/>
        <a:p>
          <a:endParaRPr lang="ru-RU"/>
        </a:p>
      </dgm:t>
    </dgm:pt>
    <dgm:pt modelId="{1B1E309F-4543-4FE1-B3D8-15F05042E496}">
      <dgm:prSet phldrT="[Текст]" custT="1"/>
      <dgm:spPr/>
      <dgm:t>
        <a:bodyPr vert="horz" anchor="ctr"/>
        <a:lstStyle/>
        <a:p>
          <a:r>
            <a: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Педагогічна майстерність</a:t>
          </a:r>
          <a:endParaRPr lang="ru-RU" sz="2000" b="1" dirty="0">
            <a:solidFill>
              <a:schemeClr val="tx1"/>
            </a:solidFill>
          </a:endParaRPr>
        </a:p>
      </dgm:t>
    </dgm:pt>
    <dgm:pt modelId="{D1C5B2D5-FBC0-4D78-B1E4-766703B9A9B6}" type="parTrans" cxnId="{F3D0B825-FC94-4DD0-BEA1-F6148FE580C5}">
      <dgm:prSet/>
      <dgm:spPr/>
      <dgm:t>
        <a:bodyPr/>
        <a:lstStyle/>
        <a:p>
          <a:endParaRPr lang="ru-RU"/>
        </a:p>
      </dgm:t>
    </dgm:pt>
    <dgm:pt modelId="{53FE0E93-470B-4777-9F73-F4ACE5483ED5}" type="sibTrans" cxnId="{F3D0B825-FC94-4DD0-BEA1-F6148FE580C5}">
      <dgm:prSet/>
      <dgm:spPr/>
      <dgm:t>
        <a:bodyPr/>
        <a:lstStyle/>
        <a:p>
          <a:endParaRPr lang="ru-RU"/>
        </a:p>
      </dgm:t>
    </dgm:pt>
    <dgm:pt modelId="{E9BCC975-AAF8-429C-AA04-1E8D009EBFAA}" type="pres">
      <dgm:prSet presAssocID="{06318B2A-7CD2-4025-953B-EA0A4F001B2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42DF63-5858-4AF5-8691-5176B2E5F3C4}" type="pres">
      <dgm:prSet presAssocID="{1B1E309F-4543-4FE1-B3D8-15F05042E496}" presName="vertFlow" presStyleCnt="0"/>
      <dgm:spPr/>
      <dgm:t>
        <a:bodyPr/>
        <a:lstStyle/>
        <a:p>
          <a:endParaRPr lang="ru-RU"/>
        </a:p>
      </dgm:t>
    </dgm:pt>
    <dgm:pt modelId="{DD220098-2E49-4796-9AE8-7D410EB1EDB3}" type="pres">
      <dgm:prSet presAssocID="{1B1E309F-4543-4FE1-B3D8-15F05042E496}" presName="header" presStyleLbl="node1" presStyleIdx="0" presStyleCnt="4" custScaleX="229651" custScaleY="768209"/>
      <dgm:spPr/>
      <dgm:t>
        <a:bodyPr/>
        <a:lstStyle/>
        <a:p>
          <a:endParaRPr lang="ru-RU"/>
        </a:p>
      </dgm:t>
    </dgm:pt>
    <dgm:pt modelId="{8DC26317-26E6-4422-B420-37BA6E6232CE}" type="pres">
      <dgm:prSet presAssocID="{1B1E309F-4543-4FE1-B3D8-15F05042E496}" presName="hSp" presStyleCnt="0"/>
      <dgm:spPr/>
      <dgm:t>
        <a:bodyPr/>
        <a:lstStyle/>
        <a:p>
          <a:endParaRPr lang="ru-RU"/>
        </a:p>
      </dgm:t>
    </dgm:pt>
    <dgm:pt modelId="{B6B3AA0B-BC00-4195-B6A4-87FD25502318}" type="pres">
      <dgm:prSet presAssocID="{C61232D6-4B97-412B-9084-7E00C10FDE37}" presName="vertFlow" presStyleCnt="0"/>
      <dgm:spPr/>
      <dgm:t>
        <a:bodyPr/>
        <a:lstStyle/>
        <a:p>
          <a:endParaRPr lang="ru-RU"/>
        </a:p>
      </dgm:t>
    </dgm:pt>
    <dgm:pt modelId="{BA93A6A2-39A7-4DDD-864D-B8B7E7565EBB}" type="pres">
      <dgm:prSet presAssocID="{C61232D6-4B97-412B-9084-7E00C10FDE37}" presName="header" presStyleLbl="node1" presStyleIdx="1" presStyleCnt="4" custScaleX="261897" custScaleY="805958"/>
      <dgm:spPr/>
      <dgm:t>
        <a:bodyPr/>
        <a:lstStyle/>
        <a:p>
          <a:endParaRPr lang="ru-RU"/>
        </a:p>
      </dgm:t>
    </dgm:pt>
    <dgm:pt modelId="{0B0F39D6-FFFF-4452-94B1-E85EDB74D2FF}" type="pres">
      <dgm:prSet presAssocID="{C61232D6-4B97-412B-9084-7E00C10FDE37}" presName="hSp" presStyleCnt="0"/>
      <dgm:spPr/>
      <dgm:t>
        <a:bodyPr/>
        <a:lstStyle/>
        <a:p>
          <a:endParaRPr lang="ru-RU"/>
        </a:p>
      </dgm:t>
    </dgm:pt>
    <dgm:pt modelId="{56E9A61E-C9E0-4B3B-B375-8EB6D668FF40}" type="pres">
      <dgm:prSet presAssocID="{053910A3-8AB5-44E0-B379-709916B416A4}" presName="vertFlow" presStyleCnt="0"/>
      <dgm:spPr/>
      <dgm:t>
        <a:bodyPr/>
        <a:lstStyle/>
        <a:p>
          <a:endParaRPr lang="ru-RU"/>
        </a:p>
      </dgm:t>
    </dgm:pt>
    <dgm:pt modelId="{A15ED704-533B-4AAF-8E11-A81C72F0B891}" type="pres">
      <dgm:prSet presAssocID="{053910A3-8AB5-44E0-B379-709916B416A4}" presName="header" presStyleLbl="node1" presStyleIdx="2" presStyleCnt="4" custScaleX="290934" custScaleY="750871" custLinFactNeighborX="-2693" custLinFactNeighborY="26285"/>
      <dgm:spPr/>
      <dgm:t>
        <a:bodyPr/>
        <a:lstStyle/>
        <a:p>
          <a:endParaRPr lang="ru-RU"/>
        </a:p>
      </dgm:t>
    </dgm:pt>
    <dgm:pt modelId="{93015B3D-D20A-478C-9D5A-85317DBD657A}" type="pres">
      <dgm:prSet presAssocID="{053910A3-8AB5-44E0-B379-709916B416A4}" presName="hSp" presStyleCnt="0"/>
      <dgm:spPr/>
      <dgm:t>
        <a:bodyPr/>
        <a:lstStyle/>
        <a:p>
          <a:endParaRPr lang="ru-RU"/>
        </a:p>
      </dgm:t>
    </dgm:pt>
    <dgm:pt modelId="{4BCDF43D-E9B1-4186-80B0-077874F65D94}" type="pres">
      <dgm:prSet presAssocID="{44A11B90-157A-4C28-AD75-FD833A6AEC22}" presName="vertFlow" presStyleCnt="0"/>
      <dgm:spPr/>
      <dgm:t>
        <a:bodyPr/>
        <a:lstStyle/>
        <a:p>
          <a:endParaRPr lang="ru-RU"/>
        </a:p>
      </dgm:t>
    </dgm:pt>
    <dgm:pt modelId="{EC93312F-8D03-4668-9C34-6534169C9D38}" type="pres">
      <dgm:prSet presAssocID="{44A11B90-157A-4C28-AD75-FD833A6AEC22}" presName="header" presStyleLbl="node1" presStyleIdx="3" presStyleCnt="4" custScaleX="235856" custScaleY="754575" custLinFactNeighborX="-405" custLinFactNeighborY="23058"/>
      <dgm:spPr/>
      <dgm:t>
        <a:bodyPr/>
        <a:lstStyle/>
        <a:p>
          <a:endParaRPr lang="ru-RU"/>
        </a:p>
      </dgm:t>
    </dgm:pt>
  </dgm:ptLst>
  <dgm:cxnLst>
    <dgm:cxn modelId="{3F7DF516-5CAD-49F8-8F5C-E3953020608D}" type="presOf" srcId="{44A11B90-157A-4C28-AD75-FD833A6AEC22}" destId="{EC93312F-8D03-4668-9C34-6534169C9D38}" srcOrd="0" destOrd="0" presId="urn:microsoft.com/office/officeart/2005/8/layout/lProcess1"/>
    <dgm:cxn modelId="{8EDD55A9-AF57-46F4-A298-BF2B7A60C984}" type="presOf" srcId="{053910A3-8AB5-44E0-B379-709916B416A4}" destId="{A15ED704-533B-4AAF-8E11-A81C72F0B891}" srcOrd="0" destOrd="0" presId="urn:microsoft.com/office/officeart/2005/8/layout/lProcess1"/>
    <dgm:cxn modelId="{59AADCB7-FFF1-4006-B2D3-B84D9A0D53DA}" type="presOf" srcId="{C61232D6-4B97-412B-9084-7E00C10FDE37}" destId="{BA93A6A2-39A7-4DDD-864D-B8B7E7565EBB}" srcOrd="0" destOrd="0" presId="urn:microsoft.com/office/officeart/2005/8/layout/lProcess1"/>
    <dgm:cxn modelId="{AC2F045B-F39B-4860-8C74-7623530719B0}" type="presOf" srcId="{06318B2A-7CD2-4025-953B-EA0A4F001B2E}" destId="{E9BCC975-AAF8-429C-AA04-1E8D009EBFAA}" srcOrd="0" destOrd="0" presId="urn:microsoft.com/office/officeart/2005/8/layout/lProcess1"/>
    <dgm:cxn modelId="{42B90ED9-C9F4-4304-A2D5-17D2A9343922}" srcId="{06318B2A-7CD2-4025-953B-EA0A4F001B2E}" destId="{44A11B90-157A-4C28-AD75-FD833A6AEC22}" srcOrd="3" destOrd="0" parTransId="{4B346597-75ED-414D-9F6A-41970F455350}" sibTransId="{61FF239A-89CE-4A68-B619-8736FBDCD086}"/>
    <dgm:cxn modelId="{F3D0B825-FC94-4DD0-BEA1-F6148FE580C5}" srcId="{06318B2A-7CD2-4025-953B-EA0A4F001B2E}" destId="{1B1E309F-4543-4FE1-B3D8-15F05042E496}" srcOrd="0" destOrd="0" parTransId="{D1C5B2D5-FBC0-4D78-B1E4-766703B9A9B6}" sibTransId="{53FE0E93-470B-4777-9F73-F4ACE5483ED5}"/>
    <dgm:cxn modelId="{EDF58304-2AA0-4BF1-A407-43FD969F59D6}" srcId="{06318B2A-7CD2-4025-953B-EA0A4F001B2E}" destId="{053910A3-8AB5-44E0-B379-709916B416A4}" srcOrd="2" destOrd="0" parTransId="{9B579604-26BD-4A37-B0C5-8323189D5130}" sibTransId="{76DFEB75-0D3C-4A1E-B428-E9C1F81C8696}"/>
    <dgm:cxn modelId="{691720C8-2139-448C-A082-0A763703C7E3}" srcId="{06318B2A-7CD2-4025-953B-EA0A4F001B2E}" destId="{C61232D6-4B97-412B-9084-7E00C10FDE37}" srcOrd="1" destOrd="0" parTransId="{9AC1ED89-0B9D-45C8-89AB-8DEF5BA3B524}" sibTransId="{6B1AEEE4-26D2-467D-82DD-041ED1A4B5A5}"/>
    <dgm:cxn modelId="{F2A72405-CDAA-4DA6-B6BD-0482A86DC8F1}" type="presOf" srcId="{1B1E309F-4543-4FE1-B3D8-15F05042E496}" destId="{DD220098-2E49-4796-9AE8-7D410EB1EDB3}" srcOrd="0" destOrd="0" presId="urn:microsoft.com/office/officeart/2005/8/layout/lProcess1"/>
    <dgm:cxn modelId="{A7257899-B7CB-4D0D-8F70-49EC6510877B}" type="presParOf" srcId="{E9BCC975-AAF8-429C-AA04-1E8D009EBFAA}" destId="{BF42DF63-5858-4AF5-8691-5176B2E5F3C4}" srcOrd="0" destOrd="0" presId="urn:microsoft.com/office/officeart/2005/8/layout/lProcess1"/>
    <dgm:cxn modelId="{2390C166-D7E2-4858-B0D2-6030F5BCD66A}" type="presParOf" srcId="{BF42DF63-5858-4AF5-8691-5176B2E5F3C4}" destId="{DD220098-2E49-4796-9AE8-7D410EB1EDB3}" srcOrd="0" destOrd="0" presId="urn:microsoft.com/office/officeart/2005/8/layout/lProcess1"/>
    <dgm:cxn modelId="{599BFBD9-D9B6-42EE-9254-E714D3FF7581}" type="presParOf" srcId="{E9BCC975-AAF8-429C-AA04-1E8D009EBFAA}" destId="{8DC26317-26E6-4422-B420-37BA6E6232CE}" srcOrd="1" destOrd="0" presId="urn:microsoft.com/office/officeart/2005/8/layout/lProcess1"/>
    <dgm:cxn modelId="{CEEE24CE-CE83-4D8B-8188-B0403A03527D}" type="presParOf" srcId="{E9BCC975-AAF8-429C-AA04-1E8D009EBFAA}" destId="{B6B3AA0B-BC00-4195-B6A4-87FD25502318}" srcOrd="2" destOrd="0" presId="urn:microsoft.com/office/officeart/2005/8/layout/lProcess1"/>
    <dgm:cxn modelId="{A72590B5-D43D-4C22-8759-009D5FCCE897}" type="presParOf" srcId="{B6B3AA0B-BC00-4195-B6A4-87FD25502318}" destId="{BA93A6A2-39A7-4DDD-864D-B8B7E7565EBB}" srcOrd="0" destOrd="0" presId="urn:microsoft.com/office/officeart/2005/8/layout/lProcess1"/>
    <dgm:cxn modelId="{BFB5FC0E-6E90-4436-803E-4303D2AB98D4}" type="presParOf" srcId="{E9BCC975-AAF8-429C-AA04-1E8D009EBFAA}" destId="{0B0F39D6-FFFF-4452-94B1-E85EDB74D2FF}" srcOrd="3" destOrd="0" presId="urn:microsoft.com/office/officeart/2005/8/layout/lProcess1"/>
    <dgm:cxn modelId="{0FD1BA57-86F7-4801-BADE-9132A50480C2}" type="presParOf" srcId="{E9BCC975-AAF8-429C-AA04-1E8D009EBFAA}" destId="{56E9A61E-C9E0-4B3B-B375-8EB6D668FF40}" srcOrd="4" destOrd="0" presId="urn:microsoft.com/office/officeart/2005/8/layout/lProcess1"/>
    <dgm:cxn modelId="{1C9744A3-6B61-48A4-A192-09238A7AE9DD}" type="presParOf" srcId="{56E9A61E-C9E0-4B3B-B375-8EB6D668FF40}" destId="{A15ED704-533B-4AAF-8E11-A81C72F0B891}" srcOrd="0" destOrd="0" presId="urn:microsoft.com/office/officeart/2005/8/layout/lProcess1"/>
    <dgm:cxn modelId="{FC485290-5930-4007-8D8E-0BB3C039B8E2}" type="presParOf" srcId="{E9BCC975-AAF8-429C-AA04-1E8D009EBFAA}" destId="{93015B3D-D20A-478C-9D5A-85317DBD657A}" srcOrd="5" destOrd="0" presId="urn:microsoft.com/office/officeart/2005/8/layout/lProcess1"/>
    <dgm:cxn modelId="{8F5513C6-D986-4DE1-8D88-16720734973B}" type="presParOf" srcId="{E9BCC975-AAF8-429C-AA04-1E8D009EBFAA}" destId="{4BCDF43D-E9B1-4186-80B0-077874F65D94}" srcOrd="6" destOrd="0" presId="urn:microsoft.com/office/officeart/2005/8/layout/lProcess1"/>
    <dgm:cxn modelId="{4821E5E2-BBD5-487A-AC51-07AF16219E9A}" type="presParOf" srcId="{4BCDF43D-E9B1-4186-80B0-077874F65D94}" destId="{EC93312F-8D03-4668-9C34-6534169C9D3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1F1D7-ED10-49E7-93A4-20F27CCE8663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6EC59-2E0B-4EC1-9E57-B3415CBFA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667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6EC59-2E0B-4EC1-9E57-B3415CBFA9C6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69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684B3-9A32-4CAD-AC73-158F3ECDB8B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1C8B3-5186-4BE5-B5B1-B9AA0E2FF7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684B3-9A32-4CAD-AC73-158F3ECDB8B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1C8B3-5186-4BE5-B5B1-B9AA0E2FF7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684B3-9A32-4CAD-AC73-158F3ECDB8B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1C8B3-5186-4BE5-B5B1-B9AA0E2FF7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684B3-9A32-4CAD-AC73-158F3ECDB8B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1C8B3-5186-4BE5-B5B1-B9AA0E2FF7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684B3-9A32-4CAD-AC73-158F3ECDB8B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1C8B3-5186-4BE5-B5B1-B9AA0E2FF7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684B3-9A32-4CAD-AC73-158F3ECDB8B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1C8B3-5186-4BE5-B5B1-B9AA0E2FF7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684B3-9A32-4CAD-AC73-158F3ECDB8B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1C8B3-5186-4BE5-B5B1-B9AA0E2FF7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684B3-9A32-4CAD-AC73-158F3ECDB8B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1C8B3-5186-4BE5-B5B1-B9AA0E2FF7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684B3-9A32-4CAD-AC73-158F3ECDB8B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1C8B3-5186-4BE5-B5B1-B9AA0E2FF7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684B3-9A32-4CAD-AC73-158F3ECDB8B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1C8B3-5186-4BE5-B5B1-B9AA0E2FF7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684B3-9A32-4CAD-AC73-158F3ECDB8B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1C8B3-5186-4BE5-B5B1-B9AA0E2FF7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684B3-9A32-4CAD-AC73-158F3ECDB8B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1C8B3-5186-4BE5-B5B1-B9AA0E2FF7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ідеальний вчитель\den uch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100013"/>
            <a:ext cx="8640960" cy="695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2627784" y="1124744"/>
            <a:ext cx="6156175" cy="2016224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055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«Ідеальний педагог»</a:t>
            </a:r>
          </a:p>
        </p:txBody>
      </p:sp>
    </p:spTree>
    <p:extLst>
      <p:ext uri="{BB962C8B-B14F-4D97-AF65-F5344CB8AC3E}">
        <p14:creationId xmlns:p14="http://schemas.microsoft.com/office/powerpoint/2010/main" val="29773594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G:\ідеальний вчитель\recruit-1024x6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34" y="188640"/>
            <a:ext cx="7992888" cy="53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490" y="5730454"/>
            <a:ext cx="81435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err="1" smtClean="0">
                <a:ln w="50800"/>
                <a:solidFill>
                  <a:srgbClr val="FFFF00"/>
                </a:solidFill>
                <a:effectLst/>
              </a:rPr>
              <a:t>Ідеальний</a:t>
            </a:r>
            <a:r>
              <a:rPr lang="ru-RU" sz="4800" b="1" cap="none" spc="0" dirty="0" smtClean="0">
                <a:ln w="50800"/>
                <a:solidFill>
                  <a:srgbClr val="FFFF00"/>
                </a:solidFill>
                <a:effectLst/>
              </a:rPr>
              <a:t> педагог? </a:t>
            </a:r>
            <a:r>
              <a:rPr lang="ru-RU" sz="4800" b="1" cap="none" spc="0" dirty="0" err="1" smtClean="0">
                <a:ln w="50800"/>
                <a:solidFill>
                  <a:srgbClr val="FFFF00"/>
                </a:solidFill>
                <a:effectLst/>
              </a:rPr>
              <a:t>Який</a:t>
            </a:r>
            <a:r>
              <a:rPr lang="ru-RU" sz="4800" b="1" cap="none" spc="0" dirty="0" smtClean="0">
                <a:ln w="50800"/>
                <a:solidFill>
                  <a:srgbClr val="FFFF00"/>
                </a:solidFill>
                <a:effectLst/>
              </a:rPr>
              <a:t> </a:t>
            </a:r>
            <a:r>
              <a:rPr lang="ru-RU" sz="4800" b="1" cap="none" spc="0" dirty="0" err="1" smtClean="0">
                <a:ln w="50800"/>
                <a:solidFill>
                  <a:srgbClr val="FFFF00"/>
                </a:solidFill>
                <a:effectLst/>
              </a:rPr>
              <a:t>він</a:t>
            </a:r>
            <a:r>
              <a:rPr lang="ru-RU" sz="4800" b="1" cap="none" spc="0" dirty="0" smtClean="0">
                <a:ln w="50800"/>
                <a:solidFill>
                  <a:srgbClr val="FFFF00"/>
                </a:solidFill>
                <a:effectLst/>
              </a:rPr>
              <a:t>?</a:t>
            </a:r>
            <a:endParaRPr lang="ru-RU" sz="4800" b="1" cap="none" spc="0" dirty="0">
              <a:ln w="50800"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4725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ідеальний вчитель\article-0-04DE06A10000044D-266_468x4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786" y="260648"/>
            <a:ext cx="5760640" cy="5279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4722" y="5764655"/>
            <a:ext cx="79068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50800"/>
                <a:solidFill>
                  <a:srgbClr val="FFFF00"/>
                </a:solidFill>
              </a:rPr>
              <a:t>ХХІ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століття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висуває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педагогові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нові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критерії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: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це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високоморальна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особистість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, яка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має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свій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імідж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та авторитет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серед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дітей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…</a:t>
            </a:r>
            <a:endParaRPr lang="ru-RU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86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ідеальний вчитель\Учитель-начальных-классов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11340"/>
            <a:ext cx="619268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4855262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ln w="50800"/>
                <a:solidFill>
                  <a:schemeClr val="bg1"/>
                </a:solidFill>
              </a:rPr>
              <a:t>Це</a:t>
            </a:r>
            <a:r>
              <a:rPr lang="ru-RU" b="1" dirty="0" smtClean="0">
                <a:ln w="50800"/>
                <a:solidFill>
                  <a:schemeClr val="bg1"/>
                </a:solidFill>
              </a:rPr>
              <a:t> особа, яка </a:t>
            </a:r>
            <a:r>
              <a:rPr lang="ru-RU" b="1" dirty="0" err="1" smtClean="0">
                <a:ln w="50800"/>
                <a:solidFill>
                  <a:schemeClr val="bg1"/>
                </a:solidFill>
              </a:rPr>
              <a:t>має</a:t>
            </a:r>
            <a:r>
              <a:rPr lang="ru-RU" b="1" dirty="0" smtClean="0">
                <a:ln w="50800"/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chemeClr val="bg1"/>
                </a:solidFill>
              </a:rPr>
              <a:t>свій</a:t>
            </a:r>
            <a:r>
              <a:rPr lang="ru-RU" b="1" dirty="0" smtClean="0">
                <a:ln w="50800"/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chemeClr val="bg1"/>
                </a:solidFill>
              </a:rPr>
              <a:t>професійний</a:t>
            </a:r>
            <a:r>
              <a:rPr lang="ru-RU" b="1" dirty="0" smtClean="0">
                <a:ln w="50800"/>
                <a:solidFill>
                  <a:schemeClr val="bg1"/>
                </a:solidFill>
              </a:rPr>
              <a:t> стиль…</a:t>
            </a:r>
            <a:endParaRPr lang="ru-RU" b="1" dirty="0">
              <a:ln w="50800"/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11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ідеальний вчитель\e-learn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88640"/>
            <a:ext cx="8572500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4722" y="5884590"/>
            <a:ext cx="79068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n w="50800"/>
                <a:solidFill>
                  <a:srgbClr val="FFFF00"/>
                </a:solidFill>
              </a:rPr>
              <a:t>Це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високоосвічений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педагог,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який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володіє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знаннями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з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різних</a:t>
            </a:r>
            <a:r>
              <a:rPr lang="ru-RU" b="1" dirty="0" smtClean="0">
                <a:ln w="50800"/>
                <a:solidFill>
                  <a:srgbClr val="FFFF00"/>
                </a:solidFill>
              </a:rPr>
              <a:t> областей </a:t>
            </a:r>
            <a:r>
              <a:rPr lang="ru-RU" b="1" dirty="0" err="1" smtClean="0">
                <a:ln w="50800"/>
                <a:solidFill>
                  <a:srgbClr val="FFFF00"/>
                </a:solidFill>
              </a:rPr>
              <a:t>життя</a:t>
            </a:r>
            <a:endParaRPr lang="ru-RU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15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ідеальний вчитель\1342380754_teacher_vectors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68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785"/>
          <a:stretch/>
        </p:blipFill>
        <p:spPr bwMode="auto">
          <a:xfrm>
            <a:off x="188609" y="103534"/>
            <a:ext cx="8158731" cy="675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00997" y="548680"/>
            <a:ext cx="529523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err="1" smtClean="0">
                <a:ln w="50800"/>
                <a:effectLst/>
              </a:rPr>
              <a:t>Зовнішність</a:t>
            </a:r>
            <a:r>
              <a:rPr lang="ru-RU" sz="4800" b="1" cap="none" spc="0" dirty="0" smtClean="0">
                <a:ln w="50800"/>
                <a:effectLst/>
              </a:rPr>
              <a:t> </a:t>
            </a:r>
          </a:p>
          <a:p>
            <a:pPr algn="ctr"/>
            <a:r>
              <a:rPr lang="ru-RU" sz="4800" b="1" cap="none" spc="0" dirty="0" smtClean="0">
                <a:ln w="50800"/>
                <a:effectLst/>
              </a:rPr>
              <a:t>як «</a:t>
            </a:r>
            <a:r>
              <a:rPr lang="ru-RU" sz="4800" b="1" cap="none" spc="0" dirty="0" err="1" smtClean="0">
                <a:ln w="50800"/>
                <a:effectLst/>
              </a:rPr>
              <a:t>візитна</a:t>
            </a:r>
            <a:r>
              <a:rPr lang="ru-RU" sz="4800" b="1" cap="none" spc="0" dirty="0" smtClean="0">
                <a:ln w="50800"/>
                <a:effectLst/>
              </a:rPr>
              <a:t> карта» </a:t>
            </a:r>
          </a:p>
          <a:p>
            <a:pPr algn="ctr"/>
            <a:r>
              <a:rPr lang="ru-RU" sz="4800" b="1" cap="none" spc="0" dirty="0" err="1" smtClean="0">
                <a:ln w="50800"/>
                <a:effectLst/>
              </a:rPr>
              <a:t>керівника</a:t>
            </a:r>
            <a:r>
              <a:rPr lang="ru-RU" sz="4800" b="1" cap="none" spc="0" dirty="0" smtClean="0">
                <a:ln w="50800"/>
                <a:effectLst/>
              </a:rPr>
              <a:t> </a:t>
            </a:r>
            <a:r>
              <a:rPr lang="ru-RU" sz="4800" b="1" cap="none" spc="0" dirty="0" err="1" smtClean="0">
                <a:ln w="50800"/>
                <a:effectLst/>
              </a:rPr>
              <a:t>гуртка</a:t>
            </a:r>
            <a:endParaRPr lang="ru-RU" sz="4800" b="1" cap="none" spc="0" dirty="0">
              <a:ln w="50800"/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ідеальний вчитель\dc4f2f9d771ca3f0cc5aba04102dfb9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6632"/>
            <a:ext cx="3528391" cy="656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7" y="1988840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Постаючи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перед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класом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, педагог </a:t>
            </a:r>
          </a:p>
          <a:p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має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бути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впевнений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, 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що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він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має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</a:p>
          <a:p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гідний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вигляд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.</a:t>
            </a:r>
            <a:endParaRPr lang="ru-RU" sz="2400" b="1" dirty="0">
              <a:ln w="50800"/>
              <a:solidFill>
                <a:srgbClr val="FFFF00"/>
              </a:solidFill>
            </a:endParaRPr>
          </a:p>
        </p:txBody>
      </p:sp>
      <p:pic>
        <p:nvPicPr>
          <p:cNvPr id="4" name="Picture 2" descr="G:\ідеальний вчитель\1366339-f8a14b8614a383c3.gif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61656"/>
            <a:ext cx="2752305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68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G:\ідеальний вчитель\uchilka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80" y="476672"/>
            <a:ext cx="7668852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3569" y="5764655"/>
            <a:ext cx="790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50800"/>
                <a:solidFill>
                  <a:srgbClr val="FFFF00"/>
                </a:solidFill>
              </a:rPr>
              <a:t>Перше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враження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від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людини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на 75% є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вірним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.</a:t>
            </a:r>
            <a:endParaRPr lang="ru-RU" sz="2400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1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ідеальний вчитель\post-12552-12668398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80" y="476672"/>
            <a:ext cx="4260097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9567" y="4077072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Зовнішній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вигляд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педагога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формує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у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дітей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ставлення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до </a:t>
            </a:r>
          </a:p>
          <a:p>
            <a:r>
              <a:rPr lang="ru-RU" sz="2400" b="1" dirty="0" err="1">
                <a:ln w="50800"/>
                <a:solidFill>
                  <a:srgbClr val="FFFF00"/>
                </a:solidFill>
              </a:rPr>
              <a:t>н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ього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.</a:t>
            </a:r>
            <a:endParaRPr lang="ru-RU" sz="2400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21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ідеальний вчитель\9726409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24936" cy="499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2564" y="5443480"/>
            <a:ext cx="79068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50800"/>
                <a:solidFill>
                  <a:srgbClr val="FFFF00"/>
                </a:solidFill>
              </a:rPr>
              <a:t>Не секрет,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що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діти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хочуть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мати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вчителя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із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приємною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зовнішністю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,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елегантно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одягненого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,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охайного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, з модною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зачіскою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та хорошими манерами.</a:t>
            </a:r>
            <a:endParaRPr lang="ru-RU" sz="2400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3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063" y="692696"/>
            <a:ext cx="8676456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err="1">
                <a:ln w="50800"/>
                <a:solidFill>
                  <a:srgbClr val="FFFF00"/>
                </a:solidFill>
              </a:rPr>
              <a:t>Зовнішній</a:t>
            </a:r>
            <a:r>
              <a:rPr lang="ru-RU" sz="4800" b="1" dirty="0">
                <a:ln w="50800"/>
                <a:solidFill>
                  <a:srgbClr val="FFFF00"/>
                </a:solidFill>
              </a:rPr>
              <a:t> </a:t>
            </a:r>
            <a:r>
              <a:rPr lang="ru-RU" sz="4800" b="1" dirty="0" err="1">
                <a:ln w="50800"/>
                <a:solidFill>
                  <a:srgbClr val="FFFF00"/>
                </a:solidFill>
              </a:rPr>
              <a:t>вигляд</a:t>
            </a:r>
            <a:r>
              <a:rPr lang="ru-RU" sz="4800" b="1" dirty="0">
                <a:ln w="50800"/>
                <a:solidFill>
                  <a:srgbClr val="FFFF00"/>
                </a:solidFill>
              </a:rPr>
              <a:t> </a:t>
            </a:r>
            <a:r>
              <a:rPr lang="ru-RU" sz="4800" b="1" dirty="0" err="1">
                <a:ln w="50800"/>
                <a:solidFill>
                  <a:srgbClr val="FFFF00"/>
                </a:solidFill>
              </a:rPr>
              <a:t>передбачає</a:t>
            </a:r>
            <a:endParaRPr lang="ru-RU" sz="4800" b="1" dirty="0">
              <a:ln w="50800"/>
              <a:solidFill>
                <a:srgbClr val="FFFF00"/>
              </a:solidFill>
            </a:endParaRPr>
          </a:p>
          <a:p>
            <a:pPr algn="ctr"/>
            <a:endParaRPr lang="ru-RU" sz="3200" b="1" dirty="0">
              <a:ln w="50800"/>
              <a:solidFill>
                <a:srgbClr val="FF0000"/>
              </a:solidFill>
            </a:endParaRPr>
          </a:p>
          <a:p>
            <a:pPr algn="ctr"/>
            <a:endParaRPr lang="ru-RU" sz="1400" b="1" dirty="0">
              <a:ln w="50800"/>
              <a:solidFill>
                <a:srgbClr val="FF0000"/>
              </a:solidFill>
            </a:endParaRPr>
          </a:p>
          <a:p>
            <a:pPr marL="1828800" lvl="3" indent="-457200">
              <a:buFontTx/>
              <a:buChar char="-"/>
            </a:pPr>
            <a:r>
              <a:rPr lang="uk-UA" sz="3600" b="1" dirty="0">
                <a:ln w="50800"/>
              </a:rPr>
              <a:t>акуратна зачіска;</a:t>
            </a:r>
          </a:p>
          <a:p>
            <a:pPr marL="2286000" lvl="4" indent="-457200">
              <a:buFontTx/>
              <a:buChar char="-"/>
            </a:pPr>
            <a:r>
              <a:rPr lang="uk-UA" sz="3600" b="1" dirty="0">
                <a:ln w="50800"/>
              </a:rPr>
              <a:t>незухвалий одяг;</a:t>
            </a:r>
          </a:p>
          <a:p>
            <a:pPr marL="2743200" lvl="5" indent="-457200">
              <a:buFontTx/>
              <a:buChar char="-"/>
            </a:pPr>
            <a:r>
              <a:rPr lang="uk-UA" sz="3600" b="1" dirty="0">
                <a:ln w="50800"/>
              </a:rPr>
              <a:t>начищене взуття;</a:t>
            </a:r>
          </a:p>
          <a:p>
            <a:pPr marL="3657600" lvl="7" indent="-457200">
              <a:buFontTx/>
              <a:buChar char="-"/>
            </a:pPr>
            <a:r>
              <a:rPr lang="uk-UA" sz="3600" b="1" dirty="0">
                <a:ln w="50800"/>
              </a:rPr>
              <a:t>неяскравий макіяж;</a:t>
            </a:r>
          </a:p>
          <a:p>
            <a:pPr marL="4114800" lvl="8" indent="-457200">
              <a:buFontTx/>
              <a:buChar char="-"/>
            </a:pPr>
            <a:r>
              <a:rPr lang="uk-UA" sz="3600" b="1" dirty="0" smtClean="0">
                <a:ln w="50800"/>
              </a:rPr>
              <a:t>елегантність.</a:t>
            </a:r>
            <a:endParaRPr lang="ru-RU" sz="3600" b="1" dirty="0">
              <a:ln w="50800"/>
              <a:solidFill>
                <a:srgbClr val="FFFF00"/>
              </a:solidFill>
            </a:endParaRPr>
          </a:p>
          <a:p>
            <a:pPr lvl="8"/>
            <a:r>
              <a:rPr lang="ru-RU" sz="3600" b="1" dirty="0" smtClean="0">
                <a:ln w="50800"/>
                <a:solidFill>
                  <a:srgbClr val="FFFF00"/>
                </a:solidFill>
              </a:rPr>
              <a:t>Культура </a:t>
            </a:r>
            <a:r>
              <a:rPr lang="ru-RU" sz="3600" b="1" dirty="0" err="1">
                <a:ln w="50800"/>
                <a:solidFill>
                  <a:srgbClr val="FFFF00"/>
                </a:solidFill>
              </a:rPr>
              <a:t>одягу</a:t>
            </a:r>
            <a:r>
              <a:rPr lang="ru-RU" sz="3600" b="1" dirty="0">
                <a:ln w="50800"/>
                <a:solidFill>
                  <a:srgbClr val="FFFF00"/>
                </a:solidFill>
              </a:rPr>
              <a:t> </a:t>
            </a:r>
            <a:r>
              <a:rPr lang="ru-RU" sz="3600" b="1" dirty="0" err="1">
                <a:ln w="50800"/>
                <a:solidFill>
                  <a:srgbClr val="FFFF00"/>
                </a:solidFill>
              </a:rPr>
              <a:t>має</a:t>
            </a:r>
            <a:r>
              <a:rPr lang="ru-RU" sz="3600" b="1" dirty="0">
                <a:ln w="50800"/>
                <a:solidFill>
                  <a:srgbClr val="FFFF00"/>
                </a:solidFill>
              </a:rPr>
              <a:t> не </a:t>
            </a:r>
            <a:r>
              <a:rPr lang="ru-RU" sz="3600" b="1" dirty="0" err="1">
                <a:ln w="50800"/>
                <a:solidFill>
                  <a:srgbClr val="FFFF00"/>
                </a:solidFill>
              </a:rPr>
              <a:t>менше</a:t>
            </a:r>
            <a:r>
              <a:rPr lang="ru-RU" sz="3600" b="1" dirty="0">
                <a:ln w="50800"/>
                <a:solidFill>
                  <a:srgbClr val="FFFF00"/>
                </a:solidFill>
              </a:rPr>
              <a:t> </a:t>
            </a:r>
            <a:r>
              <a:rPr lang="ru-RU" sz="3600" b="1" dirty="0" err="1">
                <a:ln w="50800"/>
                <a:solidFill>
                  <a:srgbClr val="FFFF00"/>
                </a:solidFill>
              </a:rPr>
              <a:t>значення</a:t>
            </a:r>
            <a:r>
              <a:rPr lang="ru-RU" sz="3600" b="1" dirty="0">
                <a:ln w="50800"/>
                <a:solidFill>
                  <a:srgbClr val="FFFF00"/>
                </a:solidFill>
              </a:rPr>
              <a:t>, </a:t>
            </a:r>
            <a:r>
              <a:rPr lang="ru-RU" sz="3600" b="1" dirty="0" err="1">
                <a:ln w="50800"/>
                <a:solidFill>
                  <a:srgbClr val="FFFF00"/>
                </a:solidFill>
              </a:rPr>
              <a:t>аніж</a:t>
            </a:r>
            <a:r>
              <a:rPr lang="ru-RU" sz="3600" b="1" dirty="0">
                <a:ln w="50800"/>
                <a:solidFill>
                  <a:srgbClr val="FFFF00"/>
                </a:solidFill>
              </a:rPr>
              <a:t> культура </a:t>
            </a:r>
            <a:r>
              <a:rPr lang="ru-RU" sz="3600" b="1" dirty="0" err="1">
                <a:ln w="50800"/>
                <a:solidFill>
                  <a:srgbClr val="FFFF00"/>
                </a:solidFill>
              </a:rPr>
              <a:t>поведінки</a:t>
            </a:r>
            <a:endParaRPr lang="ru-RU" sz="3600" b="1" dirty="0">
              <a:ln w="50800"/>
              <a:solidFill>
                <a:srgbClr val="FFFF00"/>
              </a:solidFill>
            </a:endParaRPr>
          </a:p>
          <a:p>
            <a:pPr marL="4114800" lvl="8" indent="-457200">
              <a:buFontTx/>
              <a:buChar char="-"/>
            </a:pPr>
            <a:endParaRPr lang="ru-RU" sz="3600" b="1" dirty="0">
              <a:ln w="5080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37875" y="1460727"/>
            <a:ext cx="700512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бездоганність</a:t>
            </a:r>
            <a:r>
              <a:rPr lang="ru-RU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 </a:t>
            </a:r>
            <a:r>
              <a:rPr lang="ru-RU" sz="4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кожній</a:t>
            </a:r>
            <a:r>
              <a:rPr lang="ru-RU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деталі</a:t>
            </a:r>
            <a:r>
              <a:rPr lang="ru-RU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ru-RU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G:\ідеальний вчитель\images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512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00" t="85494" r="51903"/>
          <a:stretch/>
        </p:blipFill>
        <p:spPr bwMode="auto">
          <a:xfrm>
            <a:off x="546034" y="6190243"/>
            <a:ext cx="1254937" cy="68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ідеальний вчитель\1a3fd3303b143ed24a1bcd9029e36b0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80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064"/>
          <a:stretch/>
        </p:blipFill>
        <p:spPr bwMode="auto">
          <a:xfrm>
            <a:off x="241322" y="2896471"/>
            <a:ext cx="4053830" cy="361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1798" y="3933056"/>
            <a:ext cx="9144000" cy="2786081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Навчальний заклад – це </a:t>
            </a:r>
            <a:br>
              <a:rPr lang="uk-UA" b="1" dirty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перш за все </a:t>
            </a:r>
            <a:r>
              <a:rPr lang="uk-UA" b="1" dirty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педагогічний колектив</a:t>
            </a:r>
            <a:br>
              <a:rPr lang="uk-UA" b="1" dirty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uk-UA" sz="3200" b="1" dirty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</a:t>
            </a:r>
            <a:r>
              <a:rPr lang="uk-UA" sz="3200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lang="uk-UA" sz="3200" b="1" dirty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В.О Сухомлинський</a:t>
            </a:r>
            <a:endParaRPr lang="ru-RU" sz="3200" b="1" dirty="0">
              <a:solidFill>
                <a:srgbClr val="FFFF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2643182"/>
            <a:ext cx="9144000" cy="3929090"/>
          </a:xfrm>
        </p:spPr>
        <p:txBody>
          <a:bodyPr>
            <a:normAutofit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" t="27098"/>
          <a:stretch/>
        </p:blipFill>
        <p:spPr>
          <a:xfrm>
            <a:off x="1475656" y="235586"/>
            <a:ext cx="6336704" cy="369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136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ідеальний вчитель\ed4a94feddd7473546fbab9e171b24d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27997"/>
            <a:ext cx="5391150" cy="654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5" y="982574"/>
            <a:ext cx="41565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 w="50800"/>
                <a:solidFill>
                  <a:srgbClr val="FFFF00"/>
                </a:solidFill>
              </a:rPr>
              <a:t>Не </a:t>
            </a:r>
            <a:r>
              <a:rPr lang="ru-RU" sz="3200" b="1" dirty="0" err="1">
                <a:ln w="50800"/>
                <a:solidFill>
                  <a:srgbClr val="FFFF00"/>
                </a:solidFill>
              </a:rPr>
              <a:t>експерементуйте</a:t>
            </a:r>
            <a:r>
              <a:rPr lang="ru-RU" sz="3200" b="1" dirty="0">
                <a:ln w="50800"/>
                <a:solidFill>
                  <a:srgbClr val="FFFF00"/>
                </a:solidFill>
              </a:rPr>
              <a:t> </a:t>
            </a:r>
          </a:p>
          <a:p>
            <a:r>
              <a:rPr lang="ru-RU" sz="3200" b="1" dirty="0" err="1">
                <a:ln w="50800"/>
                <a:solidFill>
                  <a:srgbClr val="FFFF00"/>
                </a:solidFill>
              </a:rPr>
              <a:t>надмірно</a:t>
            </a:r>
            <a:r>
              <a:rPr lang="ru-RU" sz="3200" b="1" dirty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ln w="50800"/>
                <a:solidFill>
                  <a:srgbClr val="FFFF00"/>
                </a:solidFill>
              </a:rPr>
              <a:t>зі</a:t>
            </a:r>
            <a:r>
              <a:rPr lang="ru-RU" sz="3200" b="1" dirty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ln w="50800"/>
                <a:solidFill>
                  <a:srgbClr val="FFFF00"/>
                </a:solidFill>
              </a:rPr>
              <a:t>своїм</a:t>
            </a:r>
            <a:r>
              <a:rPr lang="ru-RU" sz="3200" b="1" dirty="0">
                <a:ln w="50800"/>
                <a:solidFill>
                  <a:srgbClr val="FFFF00"/>
                </a:solidFill>
              </a:rPr>
              <a:t> </a:t>
            </a:r>
          </a:p>
          <a:p>
            <a:r>
              <a:rPr lang="ru-RU" sz="3200" b="1" dirty="0" err="1">
                <a:ln w="50800"/>
                <a:solidFill>
                  <a:srgbClr val="FFFF00"/>
                </a:solidFill>
              </a:rPr>
              <a:t>волоссям</a:t>
            </a:r>
            <a:r>
              <a:rPr lang="ru-RU" sz="3200" b="1" dirty="0">
                <a:ln w="50800"/>
                <a:solidFill>
                  <a:srgbClr val="FFFF00"/>
                </a:solidFill>
              </a:rPr>
              <a:t>, </a:t>
            </a:r>
            <a:r>
              <a:rPr lang="ru-RU" sz="3200" b="1" dirty="0" err="1">
                <a:ln w="50800"/>
                <a:solidFill>
                  <a:srgbClr val="FFFF00"/>
                </a:solidFill>
              </a:rPr>
              <a:t>це</a:t>
            </a:r>
            <a:r>
              <a:rPr lang="ru-RU" sz="3200" b="1" dirty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ln w="50800"/>
                <a:solidFill>
                  <a:srgbClr val="FFFF00"/>
                </a:solidFill>
              </a:rPr>
              <a:t>відволікає</a:t>
            </a:r>
            <a:r>
              <a:rPr lang="ru-RU" sz="3200" b="1" dirty="0">
                <a:ln w="50800"/>
                <a:solidFill>
                  <a:srgbClr val="FFFF00"/>
                </a:solidFill>
              </a:rPr>
              <a:t> </a:t>
            </a:r>
          </a:p>
          <a:p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дітей</a:t>
            </a:r>
            <a:endParaRPr lang="ru-RU" sz="3200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4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:\ідеальний вчитель\klas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39" y="332656"/>
            <a:ext cx="7680852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9533" y="6093296"/>
            <a:ext cx="79068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Сучасний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одяг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–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це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не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тільки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джинси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200" b="1" dirty="0" smtClean="0">
                <a:ln w="50800"/>
                <a:solidFill>
                  <a:srgbClr val="FFFF00"/>
                </a:solidFill>
              </a:rPr>
              <a:t>.</a:t>
            </a:r>
            <a:endParaRPr lang="ru-RU" sz="2200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8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G:\ідеальний вчитель\bk_info_orig_206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7" t="2403" r="30357" b="-2403"/>
          <a:stretch/>
        </p:blipFill>
        <p:spPr bwMode="auto">
          <a:xfrm>
            <a:off x="72560" y="188640"/>
            <a:ext cx="2843256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8320" y="3645024"/>
            <a:ext cx="16413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Одяг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не повинен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бентежити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дітей</a:t>
            </a:r>
            <a:endParaRPr lang="ru-RU" sz="2400" b="1" dirty="0">
              <a:ln w="50800"/>
              <a:solidFill>
                <a:srgbClr val="FFFF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1420758"/>
            <a:ext cx="597666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- Не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перетворюйтесь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на «синю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панчоху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»,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тобто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носіть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той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одяг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що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вам до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вподоби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й до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лиця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: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естетично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витриманий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модний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елегантний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</a:t>
            </a:r>
            <a:b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2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- Не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захоплюйтеся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сіробуденним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одягом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</a:t>
            </a:r>
            <a:b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- Не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забувайте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що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одяг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завжди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має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бути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охайним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чистим,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відпрасованим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зручним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і не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заважати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працювати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з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дітьми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</a:t>
            </a:r>
            <a:b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2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- Не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носіть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тривалий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час один і той же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одяг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Варто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якнайчастіше</a:t>
            </a:r>
            <a:r>
              <a:rPr lang="ru-RU" sz="2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«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оживляти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»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його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комбінувати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прикрашати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</a:t>
            </a:r>
            <a:r>
              <a:rPr lang="ru-RU" sz="2400" b="1" dirty="0">
                <a:solidFill>
                  <a:schemeClr val="bg1"/>
                </a:solidFill>
              </a:rPr>
              <a:t/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87830" y="551934"/>
            <a:ext cx="26191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Метод «НЕ»</a:t>
            </a:r>
            <a:endParaRPr lang="uk-UA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594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067809"/>
            <a:ext cx="856895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800" b="1" dirty="0">
                <a:solidFill>
                  <a:schemeClr val="bg1"/>
                </a:solidFill>
              </a:rPr>
              <a:t>У гардеробі </a:t>
            </a:r>
            <a:r>
              <a:rPr lang="uk-UA" sz="2800" b="1" dirty="0" smtClean="0">
                <a:solidFill>
                  <a:schemeClr val="bg1"/>
                </a:solidFill>
              </a:rPr>
              <a:t> педагога </a:t>
            </a:r>
            <a:r>
              <a:rPr lang="uk-UA" sz="2800" b="1" dirty="0">
                <a:solidFill>
                  <a:schemeClr val="bg1"/>
                </a:solidFill>
              </a:rPr>
              <a:t>не має бути ультрамодного одягу, незвичайний фасон якого відволікає увагу учнів, а також убрання занадто яскравих тонів, що стомлює та дратує дітей.</a:t>
            </a:r>
            <a:r>
              <a:rPr lang="ru-RU" sz="2800" b="1" dirty="0">
                <a:solidFill>
                  <a:schemeClr val="bg1"/>
                </a:solidFill>
              </a:rPr>
              <a:t> </a:t>
            </a:r>
            <a:r>
              <a:rPr lang="uk-UA" sz="2800" b="1" dirty="0">
                <a:solidFill>
                  <a:schemeClr val="bg1"/>
                </a:solidFill>
              </a:rPr>
              <a:t/>
            </a:r>
            <a:br>
              <a:rPr lang="uk-UA" sz="2800" b="1" dirty="0">
                <a:solidFill>
                  <a:schemeClr val="bg1"/>
                </a:solidFill>
              </a:rPr>
            </a:br>
            <a:endParaRPr lang="uk-UA" sz="2800" b="1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Не </a:t>
            </a:r>
            <a:r>
              <a:rPr lang="ru-RU" sz="2800" b="1" dirty="0" err="1">
                <a:solidFill>
                  <a:schemeClr val="bg1"/>
                </a:solidFill>
              </a:rPr>
              <a:t>варто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навіть</a:t>
            </a:r>
            <a:r>
              <a:rPr lang="ru-RU" sz="2800" b="1" dirty="0">
                <a:solidFill>
                  <a:schemeClr val="bg1"/>
                </a:solidFill>
              </a:rPr>
              <a:t> молодому </a:t>
            </a:r>
            <a:r>
              <a:rPr lang="ru-RU" sz="2800" b="1" dirty="0" smtClean="0">
                <a:solidFill>
                  <a:schemeClr val="bg1"/>
                </a:solidFill>
              </a:rPr>
              <a:t> педагогу </a:t>
            </a:r>
            <a:r>
              <a:rPr lang="ru-RU" sz="2800" b="1" dirty="0" err="1">
                <a:solidFill>
                  <a:schemeClr val="bg1"/>
                </a:solidFill>
              </a:rPr>
              <a:t>з'являтись</a:t>
            </a:r>
            <a:r>
              <a:rPr lang="ru-RU" sz="2800" b="1" dirty="0">
                <a:solidFill>
                  <a:schemeClr val="bg1"/>
                </a:solidFill>
              </a:rPr>
              <a:t> у </a:t>
            </a:r>
            <a:r>
              <a:rPr lang="ru-RU" sz="2800" b="1" dirty="0" err="1" smtClean="0">
                <a:solidFill>
                  <a:schemeClr val="bg1"/>
                </a:solidFill>
              </a:rPr>
              <a:t>навчальному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закладі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в шортах. </a:t>
            </a:r>
            <a:br>
              <a:rPr lang="ru-RU" sz="2800" b="1" dirty="0">
                <a:solidFill>
                  <a:schemeClr val="bg1"/>
                </a:solidFill>
              </a:rPr>
            </a:br>
            <a:endParaRPr lang="ru-RU" sz="2800" b="1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Не </a:t>
            </a:r>
            <a:r>
              <a:rPr lang="ru-RU" sz="2800" b="1" dirty="0" err="1">
                <a:solidFill>
                  <a:schemeClr val="bg1"/>
                </a:solidFill>
              </a:rPr>
              <a:t>втрачайте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почуття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міри</a:t>
            </a:r>
            <a:r>
              <a:rPr lang="ru-RU" sz="2800" b="1" dirty="0">
                <a:solidFill>
                  <a:schemeClr val="bg1"/>
                </a:solidFill>
              </a:rPr>
              <a:t>: </a:t>
            </a:r>
            <a:r>
              <a:rPr lang="ru-RU" sz="2800" b="1" dirty="0" err="1">
                <a:solidFill>
                  <a:schemeClr val="bg1"/>
                </a:solidFill>
              </a:rPr>
              <a:t>навчіться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чітко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визначати</a:t>
            </a:r>
            <a:r>
              <a:rPr lang="ru-RU" sz="2800" b="1" dirty="0">
                <a:solidFill>
                  <a:schemeClr val="bg1"/>
                </a:solidFill>
              </a:rPr>
              <a:t>, коли </a:t>
            </a:r>
            <a:r>
              <a:rPr lang="ru-RU" sz="2800" b="1" dirty="0" err="1">
                <a:solidFill>
                  <a:schemeClr val="bg1"/>
                </a:solidFill>
              </a:rPr>
              <a:t>необхідно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вдягати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класичний</a:t>
            </a:r>
            <a:r>
              <a:rPr lang="ru-RU" sz="2800" b="1" dirty="0">
                <a:solidFill>
                  <a:schemeClr val="bg1"/>
                </a:solidFill>
              </a:rPr>
              <a:t> костюм, коли </a:t>
            </a:r>
            <a:r>
              <a:rPr lang="ru-RU" sz="2800" b="1" dirty="0" err="1">
                <a:solidFill>
                  <a:schemeClr val="bg1"/>
                </a:solidFill>
              </a:rPr>
              <a:t>робочий</a:t>
            </a:r>
            <a:r>
              <a:rPr lang="ru-RU" sz="2800" b="1" dirty="0">
                <a:solidFill>
                  <a:schemeClr val="bg1"/>
                </a:solidFill>
              </a:rPr>
              <a:t> халат, </a:t>
            </a:r>
            <a:r>
              <a:rPr lang="ru-RU" sz="2800" b="1" dirty="0" err="1">
                <a:solidFill>
                  <a:schemeClr val="bg1"/>
                </a:solidFill>
              </a:rPr>
              <a:t>святкову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сукню</a:t>
            </a:r>
            <a:r>
              <a:rPr lang="ru-RU" sz="2800" b="1" dirty="0">
                <a:solidFill>
                  <a:schemeClr val="bg1"/>
                </a:solidFill>
              </a:rPr>
              <a:t>, а коли 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светр</a:t>
            </a:r>
            <a:r>
              <a:rPr lang="ru-RU" sz="2800" b="1" dirty="0">
                <a:solidFill>
                  <a:schemeClr val="bg1"/>
                </a:solidFill>
              </a:rPr>
              <a:t> і </a:t>
            </a:r>
            <a:r>
              <a:rPr lang="ru-RU" sz="2800" b="1" dirty="0" err="1">
                <a:solidFill>
                  <a:schemeClr val="bg1"/>
                </a:solidFill>
              </a:rPr>
              <a:t>джинси</a:t>
            </a:r>
            <a:r>
              <a:rPr lang="ru-RU" sz="2800" b="1" dirty="0">
                <a:solidFill>
                  <a:schemeClr val="bg1"/>
                </a:solidFill>
              </a:rPr>
              <a:t>. </a:t>
            </a:r>
            <a:br>
              <a:rPr lang="ru-RU" sz="2800" b="1" dirty="0">
                <a:solidFill>
                  <a:schemeClr val="bg1"/>
                </a:solidFill>
              </a:rPr>
            </a:br>
            <a:endParaRPr lang="ru-RU" sz="28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ідеальний вчитель\prolog-teacher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1"/>
          <a:stretch/>
        </p:blipFill>
        <p:spPr bwMode="auto">
          <a:xfrm>
            <a:off x="0" y="0"/>
            <a:ext cx="277230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3729" y="116632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Одяг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повинен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прикрашати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педагога, а не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відволікати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 погляди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дітей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від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дошки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.</a:t>
            </a:r>
            <a:endParaRPr lang="ru-RU" sz="2800" b="1" dirty="0">
              <a:ln w="50800"/>
              <a:solidFill>
                <a:srgbClr val="FFFF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036037"/>
            <a:ext cx="63001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- Не </a:t>
            </a:r>
            <a:r>
              <a:rPr lang="ru-RU" sz="2400" b="1" dirty="0" err="1">
                <a:solidFill>
                  <a:schemeClr val="bg1"/>
                </a:solidFill>
              </a:rPr>
              <a:t>носіть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взуття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босоніж</a:t>
            </a:r>
            <a:r>
              <a:rPr lang="ru-RU" sz="2400" b="1" dirty="0">
                <a:solidFill>
                  <a:schemeClr val="bg1"/>
                </a:solidFill>
              </a:rPr>
              <a:t>, на </a:t>
            </a:r>
            <a:r>
              <a:rPr lang="ru-RU" sz="2400" b="1" dirty="0" err="1">
                <a:solidFill>
                  <a:schemeClr val="bg1"/>
                </a:solidFill>
              </a:rPr>
              <a:t>високих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підборах</a:t>
            </a:r>
            <a:r>
              <a:rPr lang="ru-RU" sz="2400" b="1" dirty="0">
                <a:solidFill>
                  <a:schemeClr val="bg1"/>
                </a:solidFill>
              </a:rPr>
              <a:t>, </a:t>
            </a:r>
            <a:r>
              <a:rPr lang="ru-RU" sz="2400" b="1" dirty="0" err="1">
                <a:solidFill>
                  <a:schemeClr val="bg1"/>
                </a:solidFill>
              </a:rPr>
              <a:t>бо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їх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стукіт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відволікає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увагу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дітей</a:t>
            </a:r>
            <a:r>
              <a:rPr lang="ru-RU" sz="2400" b="1" dirty="0">
                <a:solidFill>
                  <a:schemeClr val="bg1"/>
                </a:solidFill>
              </a:rPr>
              <a:t> і, </a:t>
            </a:r>
            <a:r>
              <a:rPr lang="ru-RU" sz="2400" b="1" dirty="0" err="1">
                <a:solidFill>
                  <a:schemeClr val="bg1"/>
                </a:solidFill>
              </a:rPr>
              <a:t>крім</a:t>
            </a:r>
            <a:r>
              <a:rPr lang="ru-RU" sz="2400" b="1" dirty="0">
                <a:solidFill>
                  <a:schemeClr val="bg1"/>
                </a:solidFill>
              </a:rPr>
              <a:t> того, </a:t>
            </a:r>
            <a:r>
              <a:rPr lang="ru-RU" sz="2400" b="1" dirty="0" err="1">
                <a:solidFill>
                  <a:schemeClr val="bg1"/>
                </a:solidFill>
              </a:rPr>
              <a:t>швидко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стомлюються</a:t>
            </a:r>
            <a:r>
              <a:rPr lang="ru-RU" sz="2400" b="1" dirty="0">
                <a:solidFill>
                  <a:schemeClr val="bg1"/>
                </a:solidFill>
              </a:rPr>
              <a:t> ноги. 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- Не </a:t>
            </a:r>
            <a:r>
              <a:rPr lang="ru-RU" sz="2400" b="1" dirty="0" err="1">
                <a:solidFill>
                  <a:schemeClr val="bg1"/>
                </a:solidFill>
              </a:rPr>
              <a:t>знаходьтесь</a:t>
            </a:r>
            <a:r>
              <a:rPr lang="ru-RU" sz="2400" b="1" dirty="0">
                <a:solidFill>
                  <a:schemeClr val="bg1"/>
                </a:solidFill>
              </a:rPr>
              <a:t> у </a:t>
            </a:r>
            <a:r>
              <a:rPr lang="ru-RU" sz="2400" b="1" dirty="0" err="1">
                <a:solidFill>
                  <a:schemeClr val="bg1"/>
                </a:solidFill>
              </a:rPr>
              <a:t>приміщенні</a:t>
            </a:r>
            <a:r>
              <a:rPr lang="ru-RU" sz="2400" b="1" dirty="0">
                <a:solidFill>
                  <a:schemeClr val="bg1"/>
                </a:solidFill>
              </a:rPr>
              <a:t> в </a:t>
            </a:r>
            <a:r>
              <a:rPr lang="ru-RU" sz="2400" b="1" dirty="0" err="1">
                <a:solidFill>
                  <a:schemeClr val="bg1"/>
                </a:solidFill>
              </a:rPr>
              <a:t>теплих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чобітках</a:t>
            </a:r>
            <a:r>
              <a:rPr lang="ru-RU" sz="2400" b="1" dirty="0">
                <a:solidFill>
                  <a:schemeClr val="bg1"/>
                </a:solidFill>
              </a:rPr>
              <a:t>. 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 - У </a:t>
            </a:r>
            <a:r>
              <a:rPr lang="ru-RU" sz="2400" b="1" dirty="0" err="1">
                <a:solidFill>
                  <a:schemeClr val="bg1"/>
                </a:solidFill>
              </a:rPr>
              <a:t>жодному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разі</a:t>
            </a:r>
            <a:r>
              <a:rPr lang="ru-RU" sz="2400" b="1" dirty="0">
                <a:solidFill>
                  <a:schemeClr val="bg1"/>
                </a:solidFill>
              </a:rPr>
              <a:t> не </a:t>
            </a:r>
            <a:r>
              <a:rPr lang="ru-RU" sz="2400" b="1" dirty="0" err="1">
                <a:solidFill>
                  <a:schemeClr val="bg1"/>
                </a:solidFill>
              </a:rPr>
              <a:t>перебувайте</a:t>
            </a:r>
            <a:r>
              <a:rPr lang="ru-RU" sz="2400" b="1" dirty="0">
                <a:solidFill>
                  <a:schemeClr val="bg1"/>
                </a:solidFill>
              </a:rPr>
              <a:t> у </a:t>
            </a:r>
            <a:r>
              <a:rPr lang="ru-RU" sz="2400" b="1" dirty="0" err="1">
                <a:solidFill>
                  <a:schemeClr val="bg1"/>
                </a:solidFill>
              </a:rPr>
              <a:t>приміщенні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навчального</a:t>
            </a:r>
            <a:r>
              <a:rPr lang="ru-RU" sz="2400" b="1" dirty="0">
                <a:solidFill>
                  <a:schemeClr val="bg1"/>
                </a:solidFill>
              </a:rPr>
              <a:t> закладу в головному </a:t>
            </a:r>
            <a:r>
              <a:rPr lang="ru-RU" sz="2400" b="1" dirty="0" err="1">
                <a:solidFill>
                  <a:schemeClr val="bg1"/>
                </a:solidFill>
              </a:rPr>
              <a:t>уборі</a:t>
            </a:r>
            <a:r>
              <a:rPr lang="ru-RU" sz="2400" b="1" dirty="0">
                <a:solidFill>
                  <a:schemeClr val="bg1"/>
                </a:solidFill>
              </a:rPr>
              <a:t>. </a:t>
            </a:r>
            <a:r>
              <a:rPr lang="ru-RU" sz="2400" b="1" dirty="0" err="1">
                <a:solidFill>
                  <a:schemeClr val="bg1"/>
                </a:solidFill>
              </a:rPr>
              <a:t>Це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стосується</a:t>
            </a:r>
            <a:r>
              <a:rPr lang="ru-RU" sz="2400" b="1" dirty="0">
                <a:solidFill>
                  <a:schemeClr val="bg1"/>
                </a:solidFill>
              </a:rPr>
              <a:t> як </a:t>
            </a:r>
            <a:r>
              <a:rPr lang="ru-RU" sz="2400" b="1" dirty="0" err="1">
                <a:solidFill>
                  <a:schemeClr val="bg1"/>
                </a:solidFill>
              </a:rPr>
              <a:t>чоловіків</a:t>
            </a:r>
            <a:r>
              <a:rPr lang="ru-RU" sz="2400" b="1" dirty="0">
                <a:solidFill>
                  <a:schemeClr val="bg1"/>
                </a:solidFill>
              </a:rPr>
              <a:t>, так і </a:t>
            </a:r>
            <a:r>
              <a:rPr lang="ru-RU" sz="2400" b="1" dirty="0" err="1">
                <a:solidFill>
                  <a:schemeClr val="bg1"/>
                </a:solidFill>
              </a:rPr>
              <a:t>жінок</a:t>
            </a:r>
            <a:r>
              <a:rPr lang="ru-RU" sz="2400" b="1" dirty="0">
                <a:solidFill>
                  <a:schemeClr val="bg1"/>
                </a:solidFill>
              </a:rPr>
              <a:t>. 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- Не </a:t>
            </a:r>
            <a:r>
              <a:rPr lang="ru-RU" sz="2400" b="1" dirty="0" err="1">
                <a:solidFill>
                  <a:schemeClr val="bg1"/>
                </a:solidFill>
              </a:rPr>
              <a:t>забувайте</a:t>
            </a:r>
            <a:r>
              <a:rPr lang="ru-RU" sz="2400" b="1" dirty="0">
                <a:solidFill>
                  <a:schemeClr val="bg1"/>
                </a:solidFill>
              </a:rPr>
              <a:t>, </a:t>
            </a:r>
            <a:r>
              <a:rPr lang="ru-RU" sz="2400" b="1" dirty="0" err="1">
                <a:solidFill>
                  <a:schemeClr val="bg1"/>
                </a:solidFill>
              </a:rPr>
              <a:t>що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довге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розпущене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волосся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заважає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під</a:t>
            </a:r>
            <a:r>
              <a:rPr lang="ru-RU" sz="2400" b="1" dirty="0">
                <a:solidFill>
                  <a:schemeClr val="bg1"/>
                </a:solidFill>
              </a:rPr>
              <a:t> час </a:t>
            </a:r>
            <a:r>
              <a:rPr lang="ru-RU" sz="2400" b="1" dirty="0" err="1">
                <a:solidFill>
                  <a:schemeClr val="bg1"/>
                </a:solidFill>
              </a:rPr>
              <a:t>роботи</a:t>
            </a:r>
            <a:r>
              <a:rPr lang="ru-RU" sz="2400" b="1" dirty="0">
                <a:solidFill>
                  <a:schemeClr val="bg1"/>
                </a:solidFill>
              </a:rPr>
              <a:t> з </a:t>
            </a:r>
            <a:r>
              <a:rPr lang="ru-RU" sz="2400" b="1" dirty="0" err="1">
                <a:solidFill>
                  <a:schemeClr val="bg1"/>
                </a:solidFill>
              </a:rPr>
              <a:t>дітьми</a:t>
            </a:r>
            <a:r>
              <a:rPr lang="ru-RU" sz="2400" b="1" dirty="0">
                <a:solidFill>
                  <a:schemeClr val="bg1"/>
                </a:solidFill>
              </a:rPr>
              <a:t>. </a:t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- </a:t>
            </a:r>
            <a:r>
              <a:rPr lang="ru-RU" sz="2400" b="1" dirty="0" err="1" smtClean="0">
                <a:solidFill>
                  <a:schemeClr val="bg1"/>
                </a:solidFill>
              </a:rPr>
              <a:t>Неприпустимо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вчителям-чоловікам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приходити</a:t>
            </a:r>
            <a:r>
              <a:rPr lang="ru-RU" sz="2400" b="1" dirty="0">
                <a:solidFill>
                  <a:schemeClr val="bg1"/>
                </a:solidFill>
              </a:rPr>
              <a:t> до </a:t>
            </a:r>
            <a:r>
              <a:rPr lang="ru-RU" sz="2400" b="1" dirty="0" err="1">
                <a:solidFill>
                  <a:schemeClr val="bg1"/>
                </a:solidFill>
              </a:rPr>
              <a:t>школи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неголеними</a:t>
            </a:r>
            <a:r>
              <a:rPr lang="ru-RU" sz="2400" b="1" dirty="0">
                <a:solidFill>
                  <a:schemeClr val="bg1"/>
                </a:solidFill>
              </a:rPr>
              <a:t>. 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2866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6672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/>
            </a:r>
            <a:br>
              <a:rPr lang="ru-RU" sz="2000" b="1" dirty="0"/>
            </a:br>
            <a:endParaRPr lang="ru-RU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1"/>
                </a:solidFill>
              </a:rPr>
              <a:t>Не </a:t>
            </a:r>
            <a:r>
              <a:rPr lang="ru-RU" sz="2400" b="1" dirty="0" err="1">
                <a:solidFill>
                  <a:schemeClr val="bg1"/>
                </a:solidFill>
              </a:rPr>
              <a:t>експериментуйте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надмірно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зі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своїм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волоссям</a:t>
            </a:r>
            <a:r>
              <a:rPr lang="ru-RU" sz="2400" b="1" dirty="0">
                <a:solidFill>
                  <a:schemeClr val="bg1"/>
                </a:solidFill>
              </a:rPr>
              <a:t>, </a:t>
            </a:r>
            <a:r>
              <a:rPr lang="ru-RU" sz="2400" b="1" dirty="0" err="1">
                <a:solidFill>
                  <a:schemeClr val="bg1"/>
                </a:solidFill>
              </a:rPr>
              <a:t>аби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химерні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зачіски</a:t>
            </a:r>
            <a:r>
              <a:rPr lang="ru-RU" sz="2400" b="1" dirty="0">
                <a:solidFill>
                  <a:schemeClr val="bg1"/>
                </a:solidFill>
              </a:rPr>
              <a:t> та </a:t>
            </a:r>
            <a:r>
              <a:rPr lang="ru-RU" sz="2400" b="1" dirty="0" err="1">
                <a:solidFill>
                  <a:schemeClr val="bg1"/>
                </a:solidFill>
              </a:rPr>
              <a:t>часті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зміни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кольору</a:t>
            </a:r>
            <a:r>
              <a:rPr lang="ru-RU" sz="2400" b="1" dirty="0">
                <a:solidFill>
                  <a:schemeClr val="bg1"/>
                </a:solidFill>
              </a:rPr>
              <a:t> не </a:t>
            </a:r>
            <a:r>
              <a:rPr lang="ru-RU" sz="2400" b="1" dirty="0" err="1">
                <a:solidFill>
                  <a:schemeClr val="bg1"/>
                </a:solidFill>
              </a:rPr>
              <a:t>відволікали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уваги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учнів</a:t>
            </a:r>
            <a:r>
              <a:rPr lang="ru-RU" sz="2400" b="1" dirty="0">
                <a:solidFill>
                  <a:schemeClr val="bg1"/>
                </a:solidFill>
              </a:rPr>
              <a:t>. </a:t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1"/>
                </a:solidFill>
              </a:rPr>
              <a:t>Не </a:t>
            </a:r>
            <a:r>
              <a:rPr lang="ru-RU" sz="2400" b="1" dirty="0" err="1">
                <a:solidFill>
                  <a:schemeClr val="bg1"/>
                </a:solidFill>
              </a:rPr>
              <a:t>рекомендується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прикрашати</a:t>
            </a:r>
            <a:r>
              <a:rPr lang="ru-RU" sz="2400" b="1" dirty="0">
                <a:solidFill>
                  <a:schemeClr val="bg1"/>
                </a:solidFill>
              </a:rPr>
              <a:t> себе </a:t>
            </a:r>
            <a:r>
              <a:rPr lang="ru-RU" sz="2400" b="1" dirty="0" err="1">
                <a:solidFill>
                  <a:schemeClr val="bg1"/>
                </a:solidFill>
              </a:rPr>
              <a:t>занадто</a:t>
            </a:r>
            <a:r>
              <a:rPr lang="ru-RU" sz="2400" b="1" dirty="0">
                <a:solidFill>
                  <a:schemeClr val="bg1"/>
                </a:solidFill>
              </a:rPr>
              <a:t> дорогими та </a:t>
            </a:r>
            <a:r>
              <a:rPr lang="ru-RU" sz="2400" b="1" dirty="0" err="1">
                <a:solidFill>
                  <a:schemeClr val="bg1"/>
                </a:solidFill>
              </a:rPr>
              <a:t>яскравими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коштовностями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чи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біжутерією</a:t>
            </a:r>
            <a:r>
              <a:rPr lang="ru-RU" sz="2400" b="1" dirty="0">
                <a:solidFill>
                  <a:schemeClr val="bg1"/>
                </a:solidFill>
              </a:rPr>
              <a:t>, </a:t>
            </a:r>
            <a:r>
              <a:rPr lang="ru-RU" sz="2400" b="1" dirty="0" err="1">
                <a:solidFill>
                  <a:schemeClr val="bg1"/>
                </a:solidFill>
              </a:rPr>
              <a:t>які</a:t>
            </a:r>
            <a:r>
              <a:rPr lang="ru-RU" sz="2400" b="1" dirty="0">
                <a:solidFill>
                  <a:schemeClr val="bg1"/>
                </a:solidFill>
              </a:rPr>
              <a:t>, до того ж, </a:t>
            </a:r>
            <a:r>
              <a:rPr lang="ru-RU" sz="2400" b="1" dirty="0" err="1">
                <a:solidFill>
                  <a:schemeClr val="bg1"/>
                </a:solidFill>
              </a:rPr>
              <a:t>заважають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працювати</a:t>
            </a:r>
            <a:r>
              <a:rPr lang="ru-RU" sz="2400" b="1" dirty="0">
                <a:solidFill>
                  <a:schemeClr val="bg1"/>
                </a:solidFill>
              </a:rPr>
              <a:t> та </a:t>
            </a:r>
            <a:r>
              <a:rPr lang="ru-RU" sz="2400" b="1" dirty="0" err="1">
                <a:solidFill>
                  <a:schemeClr val="bg1"/>
                </a:solidFill>
              </a:rPr>
              <a:t>спілкуватися</a:t>
            </a:r>
            <a:r>
              <a:rPr lang="ru-RU" sz="2400" b="1" dirty="0">
                <a:solidFill>
                  <a:schemeClr val="bg1"/>
                </a:solidFill>
              </a:rPr>
              <a:t> з </a:t>
            </a:r>
            <a:r>
              <a:rPr lang="ru-RU" sz="2400" b="1" dirty="0" err="1">
                <a:solidFill>
                  <a:schemeClr val="bg1"/>
                </a:solidFill>
              </a:rPr>
              <a:t>учнями</a:t>
            </a:r>
            <a:r>
              <a:rPr lang="ru-RU" sz="2400" b="1" dirty="0">
                <a:solidFill>
                  <a:schemeClr val="bg1"/>
                </a:solidFill>
              </a:rPr>
              <a:t> (</a:t>
            </a:r>
            <a:r>
              <a:rPr lang="ru-RU" sz="2400" b="1" dirty="0" err="1">
                <a:solidFill>
                  <a:schemeClr val="bg1"/>
                </a:solidFill>
              </a:rPr>
              <a:t>довгі</a:t>
            </a:r>
            <a:r>
              <a:rPr lang="ru-RU" sz="2400" b="1" dirty="0">
                <a:solidFill>
                  <a:schemeClr val="bg1"/>
                </a:solidFill>
              </a:rPr>
              <a:t> сережки </a:t>
            </a:r>
            <a:r>
              <a:rPr lang="ru-RU" sz="2400" b="1" dirty="0" err="1">
                <a:solidFill>
                  <a:schemeClr val="bg1"/>
                </a:solidFill>
              </a:rPr>
              <a:t>чи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намисто</a:t>
            </a:r>
            <a:r>
              <a:rPr lang="ru-RU" sz="2400" b="1" dirty="0">
                <a:solidFill>
                  <a:schemeClr val="bg1"/>
                </a:solidFill>
              </a:rPr>
              <a:t>, каблучки на </a:t>
            </a:r>
            <a:r>
              <a:rPr lang="ru-RU" sz="2400" b="1" dirty="0" err="1">
                <a:solidFill>
                  <a:schemeClr val="bg1"/>
                </a:solidFill>
              </a:rPr>
              <a:t>пальцях</a:t>
            </a:r>
            <a:r>
              <a:rPr lang="ru-RU" sz="2400" b="1" dirty="0">
                <a:solidFill>
                  <a:schemeClr val="bg1"/>
                </a:solidFill>
              </a:rPr>
              <a:t>, «</a:t>
            </a:r>
            <a:r>
              <a:rPr lang="ru-RU" sz="2400" b="1" dirty="0" err="1">
                <a:solidFill>
                  <a:schemeClr val="bg1"/>
                </a:solidFill>
              </a:rPr>
              <a:t>музичні</a:t>
            </a:r>
            <a:r>
              <a:rPr lang="ru-RU" sz="2400" b="1" dirty="0">
                <a:solidFill>
                  <a:schemeClr val="bg1"/>
                </a:solidFill>
              </a:rPr>
              <a:t>» </a:t>
            </a:r>
            <a:r>
              <a:rPr lang="ru-RU" sz="2400" b="1" dirty="0" err="1">
                <a:solidFill>
                  <a:schemeClr val="bg1"/>
                </a:solidFill>
              </a:rPr>
              <a:t>прикраси</a:t>
            </a:r>
            <a:r>
              <a:rPr lang="ru-RU" sz="2400" b="1" dirty="0">
                <a:solidFill>
                  <a:schemeClr val="bg1"/>
                </a:solidFill>
              </a:rPr>
              <a:t>). </a:t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1"/>
                </a:solidFill>
              </a:rPr>
              <a:t>Не </a:t>
            </a:r>
            <a:r>
              <a:rPr lang="ru-RU" sz="2400" b="1" dirty="0" err="1">
                <a:solidFill>
                  <a:schemeClr val="bg1"/>
                </a:solidFill>
              </a:rPr>
              <a:t>варто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користуватись</a:t>
            </a:r>
            <a:r>
              <a:rPr lang="ru-RU" sz="2400" b="1" dirty="0">
                <a:solidFill>
                  <a:schemeClr val="bg1"/>
                </a:solidFill>
              </a:rPr>
              <a:t> дезодорантами, туалетною водою </a:t>
            </a:r>
            <a:r>
              <a:rPr lang="ru-RU" sz="2400" b="1" dirty="0" err="1">
                <a:solidFill>
                  <a:schemeClr val="bg1"/>
                </a:solidFill>
              </a:rPr>
              <a:t>чи</a:t>
            </a:r>
            <a:r>
              <a:rPr lang="ru-RU" sz="2400" b="1" dirty="0">
                <a:solidFill>
                  <a:schemeClr val="bg1"/>
                </a:solidFill>
              </a:rPr>
              <a:t> одеколоном з </a:t>
            </a:r>
            <a:r>
              <a:rPr lang="ru-RU" sz="2400" b="1" dirty="0" err="1">
                <a:solidFill>
                  <a:schemeClr val="bg1"/>
                </a:solidFill>
              </a:rPr>
              <a:t>різким</a:t>
            </a:r>
            <a:r>
              <a:rPr lang="ru-RU" sz="2400" b="1" dirty="0">
                <a:solidFill>
                  <a:schemeClr val="bg1"/>
                </a:solidFill>
              </a:rPr>
              <a:t>, </a:t>
            </a:r>
            <a:r>
              <a:rPr lang="ru-RU" sz="2400" b="1" dirty="0" err="1">
                <a:solidFill>
                  <a:schemeClr val="bg1"/>
                </a:solidFill>
              </a:rPr>
              <a:t>сильним</a:t>
            </a:r>
            <a:r>
              <a:rPr lang="ru-RU" sz="2400" b="1" dirty="0">
                <a:solidFill>
                  <a:schemeClr val="bg1"/>
                </a:solidFill>
              </a:rPr>
              <a:t> запахом.</a:t>
            </a: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G:\ідеальний вчитель\imidzh-suchasnogo-vchytelj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5" r="4446"/>
          <a:stretch/>
        </p:blipFill>
        <p:spPr bwMode="auto">
          <a:xfrm>
            <a:off x="179513" y="28809"/>
            <a:ext cx="5904656" cy="4966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G:\ідеальний вчитель\IMG_59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330" y="2599663"/>
            <a:ext cx="2635402" cy="3953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550997" y="476672"/>
            <a:ext cx="221406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50800"/>
                <a:solidFill>
                  <a:srgbClr val="FFFF00"/>
                </a:solidFill>
                <a:effectLst/>
              </a:rPr>
              <a:t>Поради</a:t>
            </a:r>
            <a:r>
              <a:rPr lang="ru-RU" sz="3200" b="1" cap="none" spc="0" dirty="0" smtClean="0">
                <a:ln w="50800"/>
                <a:solidFill>
                  <a:srgbClr val="FFFF00"/>
                </a:solidFill>
                <a:effectLst/>
              </a:rPr>
              <a:t> </a:t>
            </a:r>
          </a:p>
          <a:p>
            <a:pPr algn="ctr"/>
            <a:r>
              <a:rPr lang="ru-RU" sz="3200" b="1" cap="none" spc="0" dirty="0" err="1" smtClean="0">
                <a:ln w="50800"/>
                <a:solidFill>
                  <a:srgbClr val="FFFF00"/>
                </a:solidFill>
                <a:effectLst/>
              </a:rPr>
              <a:t>дизайнерів</a:t>
            </a:r>
            <a:endParaRPr lang="ru-RU" sz="3200" b="1" cap="none" spc="0" dirty="0" smtClean="0">
              <a:ln w="50800"/>
              <a:solidFill>
                <a:srgbClr val="FFFF00"/>
              </a:solidFill>
              <a:effectLst/>
            </a:endParaRPr>
          </a:p>
          <a:p>
            <a:pPr algn="ctr"/>
            <a:r>
              <a:rPr lang="ru-RU" sz="3200" b="1" dirty="0" smtClean="0">
                <a:ln w="50800"/>
                <a:solidFill>
                  <a:srgbClr val="FFFF00"/>
                </a:solidFill>
              </a:rPr>
              <a:t>та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стилістів</a:t>
            </a:r>
            <a:endParaRPr lang="ru-RU" sz="3200" b="1" cap="none" spc="0" dirty="0">
              <a:ln w="50800"/>
              <a:solidFill>
                <a:srgbClr val="FFFF0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3" y="5072896"/>
            <a:ext cx="6048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Одяг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повинен бути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сучасним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,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стильним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, але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діловим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.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Перевагу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потрібно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надавати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пастельним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,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спокійним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кольорам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.</a:t>
            </a:r>
            <a:endParaRPr lang="ru-RU" sz="2400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99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G:\ідеальний вчитель\8d93a8bb0f3abfe2262c0d598c6cd8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760640" cy="349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G:\ідеальний вчитель\pravila-ofisnogo-dress-ko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28780"/>
            <a:ext cx="4938125" cy="370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4011136"/>
            <a:ext cx="395343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Зовнішній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вигляд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педагога</a:t>
            </a:r>
          </a:p>
          <a:p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формує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уявлення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батьків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</a:t>
            </a:r>
          </a:p>
          <a:p>
            <a:r>
              <a:rPr lang="ru-RU" sz="2400" b="1" dirty="0" smtClean="0">
                <a:ln w="50800"/>
                <a:solidFill>
                  <a:srgbClr val="FFFF00"/>
                </a:solidFill>
              </a:rPr>
              <a:t>не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тільки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про самого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вчителя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, </a:t>
            </a:r>
          </a:p>
          <a:p>
            <a:r>
              <a:rPr lang="ru-RU" sz="2400" b="1" dirty="0" smtClean="0">
                <a:ln w="50800"/>
                <a:solidFill>
                  <a:srgbClr val="FFFF00"/>
                </a:solidFill>
              </a:rPr>
              <a:t>а й про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престижність</a:t>
            </a:r>
            <a:endParaRPr lang="ru-RU" sz="2400" b="1" dirty="0" smtClean="0">
              <a:ln w="50800"/>
              <a:solidFill>
                <a:srgbClr val="FFFF00"/>
              </a:solidFill>
            </a:endParaRPr>
          </a:p>
          <a:p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навчального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 закладу </a:t>
            </a:r>
            <a:r>
              <a:rPr lang="ru-RU" sz="2400" b="1" dirty="0" err="1" smtClean="0">
                <a:ln w="50800"/>
                <a:solidFill>
                  <a:srgbClr val="FFFF00"/>
                </a:solidFill>
              </a:rPr>
              <a:t>вцілому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.</a:t>
            </a:r>
            <a:endParaRPr lang="ru-RU" sz="2400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50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G:\ідеальний вчитель\imidzh-suchasnogo-vchytelja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254000"/>
            <a:ext cx="8013700" cy="635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150" y="4941168"/>
            <a:ext cx="40409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50800"/>
                <a:solidFill>
                  <a:schemeClr val="bg1"/>
                </a:solidFill>
              </a:rPr>
              <a:t>Зачіска</a:t>
            </a:r>
            <a:r>
              <a:rPr lang="ru-RU" sz="2400" b="1" dirty="0" smtClean="0">
                <a:ln w="50800"/>
                <a:solidFill>
                  <a:schemeClr val="bg1"/>
                </a:solidFill>
              </a:rPr>
              <a:t> повинна </a:t>
            </a:r>
          </a:p>
          <a:p>
            <a:r>
              <a:rPr lang="ru-RU" sz="2400" b="1" dirty="0" smtClean="0">
                <a:ln w="50800"/>
                <a:solidFill>
                  <a:schemeClr val="bg1"/>
                </a:solidFill>
              </a:rPr>
              <a:t>не </a:t>
            </a:r>
            <a:r>
              <a:rPr lang="ru-RU" sz="2400" b="1" dirty="0" err="1" smtClean="0">
                <a:ln w="50800"/>
                <a:solidFill>
                  <a:schemeClr val="bg1"/>
                </a:solidFill>
              </a:rPr>
              <a:t>бентежити</a:t>
            </a:r>
            <a:r>
              <a:rPr lang="ru-RU" sz="2400" b="1" dirty="0" smtClean="0">
                <a:ln w="50800"/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ln w="50800"/>
                <a:solidFill>
                  <a:schemeClr val="bg1"/>
                </a:solidFill>
              </a:rPr>
              <a:t>дітей</a:t>
            </a:r>
            <a:r>
              <a:rPr lang="ru-RU" sz="2400" b="1" dirty="0" smtClean="0">
                <a:ln w="50800"/>
                <a:solidFill>
                  <a:schemeClr val="bg1"/>
                </a:solidFill>
              </a:rPr>
              <a:t>,  а </a:t>
            </a:r>
            <a:r>
              <a:rPr lang="ru-RU" sz="2400" b="1" dirty="0" err="1" smtClean="0">
                <a:ln w="50800"/>
                <a:solidFill>
                  <a:schemeClr val="bg1"/>
                </a:solidFill>
              </a:rPr>
              <a:t>прикрашати</a:t>
            </a:r>
            <a:r>
              <a:rPr lang="ru-RU" sz="2400" b="1" dirty="0" smtClean="0">
                <a:ln w="50800"/>
                <a:solidFill>
                  <a:schemeClr val="bg1"/>
                </a:solidFill>
              </a:rPr>
              <a:t> педагога.</a:t>
            </a:r>
            <a:endParaRPr lang="ru-RU" sz="2400" b="1" dirty="0">
              <a:ln w="50800"/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05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ідеальний вчитель\Messehostess_vertikal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29" y="332656"/>
            <a:ext cx="1722437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G:\ідеальний вчитель\angelina-joli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699" y="0"/>
            <a:ext cx="2293315" cy="34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G:\ідеальний вчитель\AMParker_1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30" y="3003959"/>
            <a:ext cx="2464834" cy="318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 descr="G:\ідеальний вчитель\0011-035-Delovoj-stil-v-odezhd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996" y="2199456"/>
            <a:ext cx="3038181" cy="465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G:\ідеальний вчитель\kakaya_strizhka_mne_podoide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0648"/>
            <a:ext cx="2016224" cy="18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1" name="Picture 7" descr="G:\ідеальний вчитель\28574592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288" y="3654741"/>
            <a:ext cx="1729579" cy="259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540568" y="6249109"/>
            <a:ext cx="79068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Зразки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стильних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зачісок</a:t>
            </a:r>
            <a:endParaRPr lang="ru-RU" sz="2800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59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01448" y="30141"/>
            <a:ext cx="7500938" cy="6540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Ш</a:t>
            </a:r>
            <a:r>
              <a:rPr lang="uk-UA" b="1" i="1" dirty="0" smtClean="0">
                <a:latin typeface="Monotype Corsiva" pitchFamily="66" charset="0"/>
              </a:rPr>
              <a:t>К</a:t>
            </a:r>
            <a:r>
              <a:rPr lang="uk-UA" b="1" i="1" dirty="0" smtClean="0">
                <a:solidFill>
                  <a:srgbClr val="FF0000"/>
                </a:solidFill>
                <a:latin typeface="Monotype Corsiva" pitchFamily="66" charset="0"/>
              </a:rPr>
              <a:t>О</a:t>
            </a:r>
            <a:r>
              <a:rPr lang="uk-UA" b="1" i="1" dirty="0" smtClean="0">
                <a:latin typeface="Monotype Corsiva" pitchFamily="66" charset="0"/>
              </a:rPr>
              <a:t>Л</a:t>
            </a:r>
            <a:r>
              <a:rPr lang="uk-UA" b="1" i="1" dirty="0" smtClean="0">
                <a:solidFill>
                  <a:srgbClr val="0070C0"/>
                </a:solidFill>
                <a:latin typeface="Monotype Corsiva" pitchFamily="66" charset="0"/>
              </a:rPr>
              <a:t>А </a:t>
            </a:r>
            <a:r>
              <a:rPr lang="uk-UA" b="1" i="1" dirty="0" smtClean="0">
                <a:latin typeface="Monotype Corsiva" pitchFamily="66" charset="0"/>
              </a:rPr>
              <a:t>  </a:t>
            </a:r>
            <a:r>
              <a:rPr lang="uk-UA" b="1" i="1" dirty="0" smtClean="0">
                <a:solidFill>
                  <a:srgbClr val="C00000"/>
                </a:solidFill>
                <a:latin typeface="Monotype Corsiva" pitchFamily="66" charset="0"/>
              </a:rPr>
              <a:t>О</a:t>
            </a:r>
            <a:r>
              <a:rPr lang="uk-UA" b="1" i="1" dirty="0" smtClean="0">
                <a:latin typeface="Monotype Corsiva" pitchFamily="66" charset="0"/>
              </a:rPr>
              <a:t>Ч</a:t>
            </a:r>
            <a:r>
              <a:rPr lang="uk-UA" b="1" i="1" dirty="0" smtClean="0">
                <a:solidFill>
                  <a:srgbClr val="FFFF00"/>
                </a:solidFill>
                <a:latin typeface="Monotype Corsiva" pitchFamily="66" charset="0"/>
              </a:rPr>
              <a:t>И</a:t>
            </a:r>
            <a:r>
              <a:rPr lang="uk-UA" b="1" i="1" dirty="0" smtClean="0">
                <a:solidFill>
                  <a:srgbClr val="002060"/>
                </a:solidFill>
                <a:latin typeface="Monotype Corsiva" pitchFamily="66" charset="0"/>
              </a:rPr>
              <a:t>М</a:t>
            </a:r>
            <a:r>
              <a:rPr lang="uk-UA" b="1" i="1" dirty="0" smtClean="0">
                <a:solidFill>
                  <a:srgbClr val="C00000"/>
                </a:solidFill>
                <a:latin typeface="Monotype Corsiva" pitchFamily="66" charset="0"/>
              </a:rPr>
              <a:t>А </a:t>
            </a:r>
            <a:r>
              <a:rPr lang="uk-UA" b="1" i="1" dirty="0" smtClean="0">
                <a:latin typeface="Monotype Corsiva" pitchFamily="66" charset="0"/>
              </a:rPr>
              <a:t>    </a:t>
            </a:r>
            <a:r>
              <a:rPr lang="uk-UA" b="1" i="1" dirty="0" smtClean="0">
                <a:solidFill>
                  <a:srgbClr val="00B050"/>
                </a:solidFill>
                <a:latin typeface="Monotype Corsiva" pitchFamily="66" charset="0"/>
              </a:rPr>
              <a:t>Д</a:t>
            </a:r>
            <a:r>
              <a:rPr lang="uk-UA" b="1" i="1" dirty="0" smtClean="0">
                <a:solidFill>
                  <a:srgbClr val="002060"/>
                </a:solidFill>
                <a:latin typeface="Monotype Corsiva" pitchFamily="66" charset="0"/>
              </a:rPr>
              <a:t>І</a:t>
            </a:r>
            <a:r>
              <a:rPr lang="uk-UA" b="1" i="1" dirty="0" smtClean="0">
                <a:solidFill>
                  <a:srgbClr val="C00000"/>
                </a:solidFill>
                <a:latin typeface="Monotype Corsiva" pitchFamily="66" charset="0"/>
              </a:rPr>
              <a:t>Т</a:t>
            </a:r>
            <a:r>
              <a:rPr lang="uk-UA" b="1" i="1" dirty="0" smtClean="0">
                <a:solidFill>
                  <a:srgbClr val="FFFF00"/>
                </a:solidFill>
                <a:latin typeface="Monotype Corsiva" pitchFamily="66" charset="0"/>
              </a:rPr>
              <a:t>Е</a:t>
            </a:r>
            <a:r>
              <a:rPr lang="uk-UA" b="1" i="1" dirty="0" smtClean="0">
                <a:solidFill>
                  <a:schemeClr val="accent2"/>
                </a:solidFill>
                <a:latin typeface="Monotype Corsiva" pitchFamily="66" charset="0"/>
              </a:rPr>
              <a:t>Й</a:t>
            </a:r>
            <a:endParaRPr lang="uk-UA" b="1" i="1" dirty="0">
              <a:solidFill>
                <a:schemeClr val="accent2"/>
              </a:solidFill>
              <a:latin typeface="Monotype Corsiva" pitchFamily="66" charset="0"/>
            </a:endParaRPr>
          </a:p>
        </p:txBody>
      </p:sp>
      <p:pic>
        <p:nvPicPr>
          <p:cNvPr id="5" name="Picture 3" descr="D:\школа робота\картинки  семінар\images (17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79665">
            <a:off x="8129998" y="-17202"/>
            <a:ext cx="970310" cy="988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Выноска-облако 5"/>
          <p:cNvSpPr/>
          <p:nvPr/>
        </p:nvSpPr>
        <p:spPr>
          <a:xfrm rot="20770102">
            <a:off x="4913891" y="4733472"/>
            <a:ext cx="1428760" cy="642942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Рай для душі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 rot="20980256">
            <a:off x="6262144" y="3442662"/>
            <a:ext cx="2643206" cy="1109208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Коло друзів, які завжди підтримають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 rot="711815">
            <a:off x="1899123" y="3195980"/>
            <a:ext cx="1643074" cy="739765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Джерело знань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 rot="20443389">
            <a:off x="1962852" y="905417"/>
            <a:ext cx="1939347" cy="942017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Дорога в майбутнє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 rot="833779">
            <a:off x="6591652" y="631672"/>
            <a:ext cx="2000264" cy="1000132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Рідне,миле серцю місце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11" name="Выноска-облако 10"/>
          <p:cNvSpPr/>
          <p:nvPr/>
        </p:nvSpPr>
        <p:spPr>
          <a:xfrm rot="20711545">
            <a:off x="-1384" y="2144110"/>
            <a:ext cx="2428860" cy="1423109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Це дім, у якому друзі – брати, педагоги - батьки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 rot="20442295">
            <a:off x="5056562" y="2722203"/>
            <a:ext cx="1772840" cy="948287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Рідне гніздечко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 rot="21203259">
            <a:off x="107504" y="3981172"/>
            <a:ext cx="1856826" cy="840931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Храм творчості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 rot="792240">
            <a:off x="4700893" y="5815466"/>
            <a:ext cx="1979170" cy="877616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Світ знань та науки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15" name="Выноска-облако 14"/>
          <p:cNvSpPr/>
          <p:nvPr/>
        </p:nvSpPr>
        <p:spPr>
          <a:xfrm rot="20844163">
            <a:off x="46021" y="725254"/>
            <a:ext cx="2019013" cy="1210291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Друга домівка, </a:t>
            </a:r>
          </a:p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друга родина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16" name="Выноска-облако 15"/>
          <p:cNvSpPr/>
          <p:nvPr/>
        </p:nvSpPr>
        <p:spPr>
          <a:xfrm rot="1069293">
            <a:off x="4514029" y="774635"/>
            <a:ext cx="1928826" cy="857256"/>
          </a:xfrm>
          <a:prstGeom prst="cloudCallou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Скарбниця  знань 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17" name="Выноска-облако 16"/>
          <p:cNvSpPr/>
          <p:nvPr/>
        </p:nvSpPr>
        <p:spPr>
          <a:xfrm rot="692446">
            <a:off x="2273424" y="5405094"/>
            <a:ext cx="2054988" cy="1214446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Життя, любов, пізнання Всесвіту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18" name="Выноска-облако 17"/>
          <p:cNvSpPr/>
          <p:nvPr/>
        </p:nvSpPr>
        <p:spPr>
          <a:xfrm rot="1519381">
            <a:off x="6781552" y="5182867"/>
            <a:ext cx="2160129" cy="1226942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Навчальна практика для розуму людини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 rot="669449">
            <a:off x="6644138" y="1779554"/>
            <a:ext cx="2434956" cy="1357322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Це майстерня, де </a:t>
            </a:r>
          </a:p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формується талант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20" name="Выноска-облако 19"/>
          <p:cNvSpPr/>
          <p:nvPr/>
        </p:nvSpPr>
        <p:spPr>
          <a:xfrm>
            <a:off x="3044305" y="1700808"/>
            <a:ext cx="2617546" cy="1354156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Острів знань серед бурхливого океану - життя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3475900" y="3714751"/>
            <a:ext cx="2214578" cy="972195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Океан науки, море умінь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sp>
        <p:nvSpPr>
          <p:cNvPr id="22" name="Выноска-облако 21"/>
          <p:cNvSpPr/>
          <p:nvPr/>
        </p:nvSpPr>
        <p:spPr>
          <a:xfrm rot="711815">
            <a:off x="1889371" y="4380971"/>
            <a:ext cx="1850794" cy="947898"/>
          </a:xfrm>
          <a:prstGeom prst="cloudCallou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Велика і дружна </a:t>
            </a:r>
          </a:p>
          <a:p>
            <a:pPr algn="ctr"/>
            <a:r>
              <a:rPr lang="uk-UA" sz="1600" b="1" i="1" dirty="0" smtClean="0">
                <a:solidFill>
                  <a:srgbClr val="FFFF00"/>
                </a:solidFill>
              </a:rPr>
              <a:t>сім</a:t>
            </a:r>
            <a:r>
              <a:rPr lang="en-US" sz="1600" b="1" i="1" dirty="0" smtClean="0">
                <a:solidFill>
                  <a:srgbClr val="FFFF00"/>
                </a:solidFill>
              </a:rPr>
              <a:t>“</a:t>
            </a:r>
            <a:r>
              <a:rPr lang="uk-UA" sz="1600" b="1" i="1" dirty="0" smtClean="0">
                <a:solidFill>
                  <a:srgbClr val="FFFF00"/>
                </a:solidFill>
              </a:rPr>
              <a:t>я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  <p:pic>
        <p:nvPicPr>
          <p:cNvPr id="23" name="Picture 2" descr="G:\ідеальний вчитель\de00b417c4f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72007"/>
            <a:ext cx="2148935" cy="214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ідеальний вчитель\1342380754_teacher_vectors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68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785"/>
          <a:stretch/>
        </p:blipFill>
        <p:spPr bwMode="auto">
          <a:xfrm>
            <a:off x="-58340" y="0"/>
            <a:ext cx="8158731" cy="675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1664327"/>
            <a:ext cx="50004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err="1" smtClean="0">
                <a:ln w="50800"/>
              </a:rPr>
              <a:t>Педагогічний</a:t>
            </a:r>
            <a:r>
              <a:rPr lang="ru-RU" sz="4800" b="1" dirty="0" smtClean="0">
                <a:ln w="50800"/>
              </a:rPr>
              <a:t> такт</a:t>
            </a:r>
            <a:endParaRPr lang="ru-RU" sz="4800" b="1" dirty="0">
              <a:ln w="50800"/>
            </a:endParaRPr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476672"/>
            <a:ext cx="68407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>
                <a:ln w="50800"/>
                <a:solidFill>
                  <a:srgbClr val="FFFF00"/>
                </a:solidFill>
              </a:rPr>
              <a:t>Педагогічний</a:t>
            </a:r>
            <a:r>
              <a:rPr lang="ru-RU" sz="4000" b="1" dirty="0">
                <a:ln w="50800"/>
                <a:solidFill>
                  <a:srgbClr val="FFFF00"/>
                </a:solidFill>
              </a:rPr>
              <a:t> такт -  </a:t>
            </a:r>
          </a:p>
          <a:p>
            <a:pPr algn="ctr"/>
            <a:r>
              <a:rPr lang="ru-RU" sz="3600" b="1" dirty="0" err="1" smtClean="0"/>
              <a:t>це</a:t>
            </a:r>
            <a:r>
              <a:rPr lang="ru-RU" sz="3600" b="1" dirty="0" smtClean="0"/>
              <a:t> </a:t>
            </a:r>
            <a:r>
              <a:rPr lang="ru-RU" sz="3600" b="1" dirty="0" err="1"/>
              <a:t>професійна</a:t>
            </a:r>
            <a:r>
              <a:rPr lang="ru-RU" sz="3600" b="1" dirty="0"/>
              <a:t> </a:t>
            </a:r>
            <a:r>
              <a:rPr lang="ru-RU" sz="3600" b="1" dirty="0" err="1"/>
              <a:t>якість</a:t>
            </a:r>
            <a:r>
              <a:rPr lang="ru-RU" sz="3600" b="1" dirty="0"/>
              <a:t> </a:t>
            </a:r>
            <a:r>
              <a:rPr lang="ru-RU" sz="3600" b="1" dirty="0" smtClean="0"/>
              <a:t>педагога, </a:t>
            </a:r>
            <a:r>
              <a:rPr lang="ru-RU" sz="3600" b="1" dirty="0"/>
              <a:t>за </a:t>
            </a:r>
            <a:r>
              <a:rPr lang="ru-RU" sz="3600" b="1" dirty="0" err="1"/>
              <a:t>допомогою</a:t>
            </a:r>
            <a:r>
              <a:rPr lang="ru-RU" sz="3600" b="1" dirty="0"/>
              <a:t> </a:t>
            </a:r>
            <a:r>
              <a:rPr lang="ru-RU" sz="3600" b="1" dirty="0" err="1"/>
              <a:t>якої</a:t>
            </a:r>
            <a:r>
              <a:rPr lang="ru-RU" sz="3600" b="1" dirty="0"/>
              <a:t> </a:t>
            </a:r>
            <a:r>
              <a:rPr lang="ru-RU" sz="3600" b="1" dirty="0" err="1"/>
              <a:t>він</a:t>
            </a:r>
            <a:r>
              <a:rPr lang="ru-RU" sz="3600" b="1" dirty="0"/>
              <a:t> в кожному конкретному </a:t>
            </a:r>
            <a:r>
              <a:rPr lang="ru-RU" sz="3600" b="1" dirty="0" err="1"/>
              <a:t>випадку</a:t>
            </a:r>
            <a:r>
              <a:rPr lang="ru-RU" sz="3600" b="1" dirty="0"/>
              <a:t> </a:t>
            </a:r>
            <a:r>
              <a:rPr lang="ru-RU" sz="3600" b="1" dirty="0" err="1"/>
              <a:t>застосовує</a:t>
            </a:r>
            <a:r>
              <a:rPr lang="ru-RU" sz="3600" b="1" dirty="0"/>
              <a:t> до </a:t>
            </a:r>
            <a:r>
              <a:rPr lang="ru-RU" sz="3600" b="1" dirty="0" err="1"/>
              <a:t>учнів</a:t>
            </a:r>
            <a:r>
              <a:rPr lang="ru-RU" sz="3600" b="1" dirty="0"/>
              <a:t> </a:t>
            </a:r>
            <a:r>
              <a:rPr lang="ru-RU" sz="3600" b="1" dirty="0" err="1"/>
              <a:t>найбільш</a:t>
            </a:r>
            <a:r>
              <a:rPr lang="ru-RU" sz="3600" b="1" dirty="0"/>
              <a:t> </a:t>
            </a:r>
            <a:r>
              <a:rPr lang="ru-RU" sz="3600" b="1" dirty="0" err="1"/>
              <a:t>ефективний</a:t>
            </a:r>
            <a:r>
              <a:rPr lang="ru-RU" sz="3600" b="1" dirty="0"/>
              <a:t> </a:t>
            </a:r>
            <a:r>
              <a:rPr lang="ru-RU" sz="3600" b="1" dirty="0" err="1"/>
              <a:t>спосіб</a:t>
            </a:r>
            <a:r>
              <a:rPr lang="ru-RU" sz="3600" b="1" dirty="0"/>
              <a:t> </a:t>
            </a:r>
            <a:r>
              <a:rPr lang="ru-RU" sz="3600" b="1" dirty="0" err="1"/>
              <a:t>виховного</a:t>
            </a:r>
            <a:r>
              <a:rPr lang="ru-RU" sz="3600" b="1" dirty="0"/>
              <a:t> </a:t>
            </a:r>
            <a:r>
              <a:rPr lang="ru-RU" sz="3600" b="1" dirty="0" err="1" smtClean="0"/>
              <a:t>впливу</a:t>
            </a:r>
            <a:r>
              <a:rPr lang="ru-RU" sz="3600" b="1" dirty="0" smtClean="0"/>
              <a:t>.</a:t>
            </a:r>
            <a:endParaRPr lang="uk-UA" sz="3600" dirty="0"/>
          </a:p>
        </p:txBody>
      </p:sp>
      <p:pic>
        <p:nvPicPr>
          <p:cNvPr id="4" name="Picture 2" descr="G:\ідеальний вчитель\1210051005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3816424" cy="3251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89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:\ідеальний вчитель\Библиотекарь_Лозбиче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658" y="332610"/>
            <a:ext cx="3252928" cy="33889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G:\ідеальний вчитель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50062"/>
            <a:ext cx="2939383" cy="40239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4764" y="332656"/>
            <a:ext cx="882047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Тактовна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людина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</a:p>
          <a:p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намагається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вести себе </a:t>
            </a:r>
          </a:p>
          <a:p>
            <a:r>
              <a:rPr lang="ru-RU" sz="3200" b="1" dirty="0" smtClean="0">
                <a:ln w="50800"/>
                <a:solidFill>
                  <a:srgbClr val="FFFF00"/>
                </a:solidFill>
              </a:rPr>
              <a:t>в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колективі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так,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щоб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ні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своїм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</a:p>
          <a:p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зовнішнім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виглядом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, </a:t>
            </a:r>
          </a:p>
          <a:p>
            <a:endParaRPr lang="ru-RU" sz="3200" b="1" dirty="0">
              <a:ln w="50800"/>
            </a:endParaRPr>
          </a:p>
          <a:p>
            <a:endParaRPr lang="ru-RU" sz="3200" b="1" dirty="0" smtClean="0">
              <a:ln w="50800"/>
            </a:endParaRPr>
          </a:p>
          <a:p>
            <a:endParaRPr lang="ru-RU" sz="3200" b="1" dirty="0" smtClean="0">
              <a:ln w="50800"/>
            </a:endParaRPr>
          </a:p>
          <a:p>
            <a:pPr algn="r"/>
            <a:endParaRPr lang="ru-RU" sz="3200" b="1" dirty="0" smtClean="0">
              <a:ln w="50800"/>
            </a:endParaRPr>
          </a:p>
          <a:p>
            <a:pPr algn="r"/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ні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необережним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словом </a:t>
            </a:r>
          </a:p>
          <a:p>
            <a:pPr algn="r"/>
            <a:r>
              <a:rPr lang="ru-RU" sz="3200" b="1" dirty="0" smtClean="0">
                <a:ln w="50800"/>
                <a:solidFill>
                  <a:srgbClr val="FFFF00"/>
                </a:solidFill>
              </a:rPr>
              <a:t>не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зіпсувати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настрій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</a:p>
          <a:p>
            <a:pPr algn="r"/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оточуючим</a:t>
            </a:r>
            <a:r>
              <a:rPr lang="ru-RU" sz="2400" b="1" dirty="0" smtClean="0">
                <a:ln w="50800"/>
                <a:solidFill>
                  <a:srgbClr val="FFFF00"/>
                </a:solidFill>
              </a:rPr>
              <a:t>. </a:t>
            </a:r>
            <a:r>
              <a:rPr lang="ru-RU" sz="2400" b="1" dirty="0" smtClean="0">
                <a:ln w="50800"/>
              </a:rPr>
              <a:t> </a:t>
            </a:r>
            <a:endParaRPr lang="ru-RU" sz="2400" b="1" dirty="0">
              <a:ln w="50800"/>
            </a:endParaRPr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G:\ідеальний вчитель\Рисунок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2207"/>
            <a:ext cx="5760640" cy="399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8568" y="4437112"/>
            <a:ext cx="8417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50800"/>
                <a:solidFill>
                  <a:srgbClr val="FFFF00"/>
                </a:solidFill>
              </a:rPr>
              <a:t>До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учнів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потрібно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ставитися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так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ввічливо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і з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повагою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, як і до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дорослої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людини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,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тільки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ще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більш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уважніше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і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обережніше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.</a:t>
            </a:r>
            <a:endParaRPr lang="ru-RU" sz="2800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4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ідеальний вчитель\Рисунок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4484796" cy="593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63867" y="3573016"/>
            <a:ext cx="48245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n w="50800"/>
                <a:solidFill>
                  <a:srgbClr val="FFFF00"/>
                </a:solidFill>
              </a:rPr>
              <a:t>Поважайте</a:t>
            </a:r>
            <a:r>
              <a:rPr lang="ru-RU" sz="36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600" b="1" dirty="0" err="1" smtClean="0">
                <a:ln w="50800"/>
                <a:solidFill>
                  <a:srgbClr val="FFFF00"/>
                </a:solidFill>
              </a:rPr>
              <a:t>дитину</a:t>
            </a:r>
            <a:r>
              <a:rPr lang="ru-RU" sz="3600" b="1" dirty="0" smtClean="0">
                <a:ln w="50800"/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ru-RU" sz="3600" b="1" dirty="0" smtClean="0">
                <a:ln w="50800"/>
                <a:solidFill>
                  <a:srgbClr val="FFFF00"/>
                </a:solidFill>
              </a:rPr>
              <a:t>і вона вам </a:t>
            </a:r>
          </a:p>
          <a:p>
            <a:pPr algn="ctr"/>
            <a:r>
              <a:rPr lang="ru-RU" sz="3600" b="1" dirty="0" err="1" smtClean="0">
                <a:ln w="50800"/>
                <a:solidFill>
                  <a:srgbClr val="FFFF00"/>
                </a:solidFill>
              </a:rPr>
              <a:t>віддячить</a:t>
            </a:r>
            <a:r>
              <a:rPr lang="ru-RU" sz="36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600" b="1" dirty="0" err="1" smtClean="0">
                <a:ln w="50800"/>
                <a:solidFill>
                  <a:srgbClr val="FFFF00"/>
                </a:solidFill>
              </a:rPr>
              <a:t>тим</a:t>
            </a:r>
            <a:r>
              <a:rPr lang="ru-RU" sz="3600" b="1" dirty="0" smtClean="0">
                <a:ln w="50800"/>
                <a:solidFill>
                  <a:srgbClr val="FFFF00"/>
                </a:solidFill>
              </a:rPr>
              <a:t> же.</a:t>
            </a:r>
            <a:endParaRPr lang="ru-RU" sz="3600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38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G:\ідеальний вчитель\6645_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428" y="276410"/>
            <a:ext cx="4221093" cy="6239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4439" y="764704"/>
            <a:ext cx="482453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Тактовний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педагог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володіє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великим запасом </a:t>
            </a:r>
          </a:p>
          <a:p>
            <a:pPr algn="ctr"/>
            <a:r>
              <a:rPr lang="ru-RU" sz="2800" b="1" u="sng" dirty="0" err="1" smtClean="0">
                <a:ln w="50800"/>
                <a:solidFill>
                  <a:srgbClr val="FFFF00"/>
                </a:solidFill>
              </a:rPr>
              <a:t>способів</a:t>
            </a:r>
            <a:r>
              <a:rPr lang="ru-RU" sz="2800" b="1" u="sng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2800" b="1" u="sng" dirty="0" err="1" smtClean="0">
                <a:ln w="50800"/>
                <a:solidFill>
                  <a:srgbClr val="FFFF00"/>
                </a:solidFill>
              </a:rPr>
              <a:t>впливу</a:t>
            </a:r>
            <a:r>
              <a:rPr lang="ru-RU" sz="2800" b="1" u="sng" dirty="0" smtClean="0">
                <a:ln w="50800"/>
                <a:solidFill>
                  <a:srgbClr val="FFFF00"/>
                </a:solidFill>
              </a:rPr>
              <a:t> на </a:t>
            </a:r>
            <a:r>
              <a:rPr lang="ru-RU" sz="2800" b="1" u="sng" dirty="0" err="1" smtClean="0">
                <a:ln w="50800"/>
                <a:solidFill>
                  <a:srgbClr val="FFFF00"/>
                </a:solidFill>
              </a:rPr>
              <a:t>дітей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ln w="50800"/>
              </a:rPr>
              <a:t>Сила </a:t>
            </a:r>
            <a:r>
              <a:rPr lang="ru-RU" sz="2800" b="1" dirty="0" err="1" smtClean="0">
                <a:ln w="50800"/>
              </a:rPr>
              <a:t>волі</a:t>
            </a:r>
            <a:r>
              <a:rPr lang="ru-RU" sz="2800" b="1" dirty="0" smtClean="0">
                <a:ln w="50800"/>
              </a:rPr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err="1" smtClean="0">
                <a:ln w="50800"/>
              </a:rPr>
              <a:t>Стриманість</a:t>
            </a:r>
            <a:r>
              <a:rPr lang="ru-RU" sz="2800" b="1" dirty="0" smtClean="0">
                <a:ln w="50800"/>
              </a:rPr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err="1" smtClean="0">
                <a:ln w="50800"/>
              </a:rPr>
              <a:t>Уважність</a:t>
            </a:r>
            <a:r>
              <a:rPr lang="ru-RU" sz="2800" b="1" dirty="0" smtClean="0">
                <a:ln w="50800"/>
              </a:rPr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err="1" smtClean="0">
                <a:ln w="50800"/>
              </a:rPr>
              <a:t>Послідовність</a:t>
            </a:r>
            <a:r>
              <a:rPr lang="ru-RU" sz="2800" b="1" dirty="0" smtClean="0">
                <a:ln w="50800"/>
              </a:rPr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err="1" smtClean="0">
                <a:ln w="50800"/>
              </a:rPr>
              <a:t>Кмітливість</a:t>
            </a:r>
            <a:r>
              <a:rPr lang="ru-RU" sz="2800" b="1" dirty="0" smtClean="0">
                <a:ln w="50800"/>
              </a:rPr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err="1" smtClean="0">
                <a:ln w="50800"/>
              </a:rPr>
              <a:t>Гумор</a:t>
            </a:r>
            <a:r>
              <a:rPr lang="ru-RU" sz="2800" b="1" dirty="0" smtClean="0">
                <a:ln w="50800"/>
              </a:rPr>
              <a:t> і </a:t>
            </a:r>
            <a:r>
              <a:rPr lang="ru-RU" sz="2800" b="1" dirty="0" err="1" smtClean="0">
                <a:ln w="50800"/>
              </a:rPr>
              <a:t>іронія</a:t>
            </a:r>
            <a:r>
              <a:rPr lang="ru-RU" sz="2800" b="1" dirty="0" smtClean="0">
                <a:ln w="50800"/>
              </a:rPr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err="1" smtClean="0">
                <a:ln w="50800"/>
              </a:rPr>
              <a:t>Усмішка</a:t>
            </a:r>
            <a:r>
              <a:rPr lang="ru-RU" sz="2800" b="1" dirty="0" smtClean="0">
                <a:ln w="50800"/>
              </a:rPr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err="1" smtClean="0">
                <a:ln w="50800"/>
              </a:rPr>
              <a:t>Погляд</a:t>
            </a:r>
            <a:r>
              <a:rPr lang="ru-RU" sz="2800" b="1" dirty="0" smtClean="0">
                <a:ln w="50800"/>
              </a:rPr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ln w="50800"/>
              </a:rPr>
              <a:t>Десятки </a:t>
            </a:r>
            <a:r>
              <a:rPr lang="ru-RU" sz="2800" b="1" dirty="0" err="1" smtClean="0">
                <a:ln w="50800"/>
              </a:rPr>
              <a:t>відтінків</a:t>
            </a:r>
            <a:r>
              <a:rPr lang="ru-RU" sz="2800" b="1" dirty="0" smtClean="0">
                <a:ln w="50800"/>
              </a:rPr>
              <a:t> </a:t>
            </a:r>
            <a:r>
              <a:rPr lang="ru-RU" sz="2800" b="1" dirty="0" err="1" smtClean="0">
                <a:ln w="50800"/>
              </a:rPr>
              <a:t>голосів</a:t>
            </a:r>
            <a:r>
              <a:rPr lang="ru-RU" sz="2800" b="1" dirty="0" smtClean="0">
                <a:ln w="50800"/>
              </a:rPr>
              <a:t>.</a:t>
            </a:r>
            <a:endParaRPr lang="ru-RU" sz="2800" b="1" dirty="0">
              <a:ln w="50800"/>
            </a:endParaRPr>
          </a:p>
        </p:txBody>
      </p:sp>
    </p:spTree>
    <p:extLst>
      <p:ext uri="{BB962C8B-B14F-4D97-AF65-F5344CB8AC3E}">
        <p14:creationId xmlns:p14="http://schemas.microsoft.com/office/powerpoint/2010/main" val="226412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G:\ідеальний вчитель\274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71" y="380434"/>
            <a:ext cx="6261962" cy="3984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8269" y="4653136"/>
            <a:ext cx="791814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Пам</a:t>
            </a:r>
            <a:r>
              <a:rPr lang="en-US" sz="3200" b="1" dirty="0" smtClean="0">
                <a:ln w="50800"/>
                <a:solidFill>
                  <a:srgbClr val="FFFF00"/>
                </a:solidFill>
              </a:rPr>
              <a:t>’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ятайте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, криком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нічого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хорошого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ви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не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доб</a:t>
            </a:r>
            <a:r>
              <a:rPr lang="en-US" sz="3200" b="1" dirty="0" smtClean="0">
                <a:ln w="50800"/>
                <a:solidFill>
                  <a:srgbClr val="FFFF00"/>
                </a:solidFill>
              </a:rPr>
              <a:t>’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єтеся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. </a:t>
            </a:r>
          </a:p>
          <a:p>
            <a:pPr algn="ctr"/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Це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тільки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погіршить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ваші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стосунки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з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дітьми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.</a:t>
            </a:r>
            <a:endParaRPr lang="ru-RU" sz="3200" b="1" dirty="0">
              <a:ln w="50800"/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68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357158" y="0"/>
            <a:ext cx="8572560" cy="6858000"/>
          </a:xfrm>
          <a:prstGeom prst="rect">
            <a:avLst/>
          </a:prstGeom>
        </p:spPr>
        <p:txBody>
          <a:bodyPr wrap="none" fromWordArt="1">
            <a:prstTxWarp prst="textCirclePour">
              <a:avLst>
                <a:gd name="adj1" fmla="val 10846064"/>
                <a:gd name="adj2" fmla="val 50000"/>
              </a:avLst>
            </a:prstTxWarp>
          </a:bodyPr>
          <a:lstStyle/>
          <a:p>
            <a:pPr algn="ctr" rtl="0"/>
            <a:r>
              <a:rPr lang="ru-RU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endParaRPr lang="ru-RU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CC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5" name="Picture 2" descr="G:\ідеальний вчитель\1342380754_teacher_vectors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68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785"/>
          <a:stretch/>
        </p:blipFill>
        <p:spPr bwMode="auto">
          <a:xfrm>
            <a:off x="-58340" y="0"/>
            <a:ext cx="8158731" cy="675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15816" y="1484784"/>
            <a:ext cx="49685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50800"/>
              </a:rPr>
              <a:t>Авторитет </a:t>
            </a:r>
          </a:p>
          <a:p>
            <a:pPr algn="ctr"/>
            <a:r>
              <a:rPr lang="ru-RU" sz="4800" b="1" dirty="0" smtClean="0">
                <a:ln w="50800"/>
              </a:rPr>
              <a:t>             педагога</a:t>
            </a:r>
            <a:endParaRPr lang="ru-RU" sz="4800" b="1" dirty="0">
              <a:ln w="50800"/>
            </a:endParaRPr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G:\ідеальний вчитель\187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32656"/>
            <a:ext cx="83820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04805" y="5570076"/>
            <a:ext cx="436433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n w="50800"/>
                <a:solidFill>
                  <a:srgbClr val="FFFF00"/>
                </a:solidFill>
              </a:rPr>
              <a:t>Одних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педагогів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діти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поважають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та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люблять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28943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ідеальний вчитель\teacher_woma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2443"/>
            <a:ext cx="5904086" cy="561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82574" y="6093296"/>
            <a:ext cx="25474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50800"/>
                <a:solidFill>
                  <a:srgbClr val="FFFF00"/>
                </a:solidFill>
              </a:rPr>
              <a:t>а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інших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 – </a:t>
            </a:r>
            <a:r>
              <a:rPr lang="ru-RU" sz="3200" b="1" dirty="0" err="1" smtClean="0">
                <a:ln w="50800"/>
                <a:solidFill>
                  <a:srgbClr val="FFFF00"/>
                </a:solidFill>
              </a:rPr>
              <a:t>ні</a:t>
            </a:r>
            <a:r>
              <a:rPr lang="ru-RU" sz="3200" b="1" dirty="0" smtClean="0">
                <a:ln w="50800"/>
                <a:solidFill>
                  <a:srgbClr val="FFFF00"/>
                </a:solidFill>
              </a:rPr>
              <a:t>.  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:\Documents and Settings\Admin\Мои документы\Downloads\завантаженн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540449">
            <a:off x="-204471" y="86679"/>
            <a:ext cx="3568237" cy="29743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8"/>
          <p:cNvSpPr txBox="1">
            <a:spLocks/>
          </p:cNvSpPr>
          <p:nvPr/>
        </p:nvSpPr>
        <p:spPr>
          <a:xfrm>
            <a:off x="0" y="571480"/>
            <a:ext cx="9144000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                </a:t>
            </a:r>
            <a:b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                 </a:t>
            </a:r>
            <a:r>
              <a:rPr lang="uk-UA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Думки  адміністрації</a:t>
            </a:r>
            <a:br>
              <a:rPr lang="uk-UA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             ШКОЛА</a:t>
            </a:r>
            <a:r>
              <a:rPr lang="uk-UA" sz="2800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uk-UA" sz="2800" b="1" dirty="0" smtClean="0">
                <a:latin typeface="Monotype Corsiva" pitchFamily="66" charset="0"/>
              </a:rPr>
              <a:t>–   це   пасіка.    </a:t>
            </a:r>
            <a: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     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ВУЛИКИ</a:t>
            </a:r>
            <a:r>
              <a:rPr lang="uk-UA" sz="28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uk-UA" sz="2800" b="1" dirty="0" smtClean="0">
                <a:latin typeface="Monotype Corsiva" pitchFamily="66" charset="0"/>
              </a:rPr>
              <a:t>– центри учнівського </a:t>
            </a:r>
          </a:p>
          <a:p>
            <a:r>
              <a:rPr lang="uk-UA" sz="2800" b="1" dirty="0" smtClean="0">
                <a:latin typeface="Monotype Corsiva" pitchFamily="66" charset="0"/>
              </a:rPr>
              <a:t>самоврядування     </a:t>
            </a:r>
            <a: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        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БДЖІЛКИ</a:t>
            </a:r>
            <a:r>
              <a:rPr lang="uk-UA" sz="28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uk-UA" sz="2800" b="1" dirty="0" smtClean="0">
                <a:latin typeface="Monotype Corsiva" pitchFamily="66" charset="0"/>
              </a:rPr>
              <a:t>- наші  педагоги  та  вихованці.</a:t>
            </a:r>
            <a:br>
              <a:rPr lang="uk-UA" sz="2800" b="1" dirty="0" smtClean="0">
                <a:latin typeface="Monotype Corsiva" pitchFamily="66" charset="0"/>
              </a:rPr>
            </a:br>
            <a:r>
              <a:rPr lang="uk-UA" sz="2800" b="1" dirty="0" smtClean="0">
                <a:latin typeface="Monotype Corsiva" pitchFamily="66" charset="0"/>
              </a:rPr>
              <a:t>                                      І керує  ними  вмілий  </a:t>
            </a:r>
            <a: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ПАСІЧНИК   -                                                                    </a:t>
            </a:r>
            <a: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                                                                                                   </a:t>
            </a:r>
            <a:b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2800" b="1" dirty="0" smtClean="0">
                <a:latin typeface="Monotype Corsiva" pitchFamily="66" charset="0"/>
              </a:rPr>
              <a:t>                                 наш  директор .</a:t>
            </a:r>
            <a:br>
              <a:rPr lang="uk-UA" sz="2800" b="1" dirty="0" smtClean="0">
                <a:latin typeface="Monotype Corsiva" pitchFamily="66" charset="0"/>
              </a:rPr>
            </a:br>
            <a:r>
              <a:rPr lang="uk-UA" sz="2800" b="1" dirty="0" smtClean="0">
                <a:latin typeface="Monotype Corsiva" pitchFamily="66" charset="0"/>
              </a:rPr>
              <a:t>           А   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ЦІЛЮЩИЙ  МЕД </a:t>
            </a:r>
            <a:r>
              <a:rPr lang="uk-UA" sz="2800" b="1" dirty="0" smtClean="0">
                <a:latin typeface="Monotype Corsiva" pitchFamily="66" charset="0"/>
              </a:rPr>
              <a:t>–  то   результат                                                                                                                                    </a:t>
            </a:r>
            <a:br>
              <a:rPr lang="uk-UA" sz="2800" b="1" dirty="0" smtClean="0">
                <a:latin typeface="Monotype Corsiva" pitchFamily="66" charset="0"/>
              </a:rPr>
            </a:br>
            <a:r>
              <a:rPr lang="uk-UA" sz="2800" b="1" dirty="0" smtClean="0">
                <a:latin typeface="Monotype Corsiva" pitchFamily="66" charset="0"/>
              </a:rPr>
              <a:t>                                клопіткої  праці :  </a:t>
            </a:r>
            <a: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        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ЗНАННЯ  та  УМІННЯ  </a:t>
            </a:r>
            <a:r>
              <a:rPr lang="uk-UA" sz="2800" b="1" dirty="0" smtClean="0">
                <a:latin typeface="Monotype Corsiva" pitchFamily="66" charset="0"/>
              </a:rPr>
              <a:t>наших   дітей.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6" name="Picture 8" descr="G:\Documents and Settings\Admin\Мои документы\Downloads\images (28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5786454"/>
            <a:ext cx="857256" cy="8719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5" descr="G:\Documents and Settings\Admin\Мои документы\Downloads\завантаження (7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5072074"/>
            <a:ext cx="857256" cy="8091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7" descr="G:\Documents and Settings\Admin\Мои документы\Downloads\завантаження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72462" y="0"/>
            <a:ext cx="914398" cy="7257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5280405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100" y="5368437"/>
            <a:ext cx="6786610" cy="148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G:\ідеальний вчитель\214316_html_m57fa21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2" y="332656"/>
            <a:ext cx="8389017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81336" y="6059630"/>
            <a:ext cx="63457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50800"/>
                <a:solidFill>
                  <a:srgbClr val="FFFF00"/>
                </a:solidFill>
              </a:rPr>
              <a:t>До одних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ставляться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як до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наставників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,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88171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G:\ідеальний вчитель\92458940_large_GvfJM7TQp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65" y="548680"/>
            <a:ext cx="7876329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6021288"/>
            <a:ext cx="76933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50800"/>
                <a:solidFill>
                  <a:srgbClr val="FFFF00"/>
                </a:solidFill>
              </a:rPr>
              <a:t>А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інших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–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ігнорують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,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або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 ж,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навіть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, </a:t>
            </a:r>
            <a:r>
              <a:rPr lang="ru-RU" sz="2800" b="1" dirty="0" err="1" smtClean="0">
                <a:ln w="50800"/>
                <a:solidFill>
                  <a:srgbClr val="FFFF00"/>
                </a:solidFill>
              </a:rPr>
              <a:t>зневажають</a:t>
            </a:r>
            <a:r>
              <a:rPr lang="ru-RU" sz="2800" b="1" dirty="0" smtClean="0">
                <a:ln w="50800"/>
                <a:solidFill>
                  <a:srgbClr val="FFFF00"/>
                </a:solidFill>
              </a:rPr>
              <a:t>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5400" y="118811"/>
            <a:ext cx="8820472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Авторитет </a:t>
            </a:r>
            <a:r>
              <a:rPr lang="ru-RU" sz="3200" dirty="0">
                <a:solidFill>
                  <a:schemeClr val="bg1"/>
                </a:solidFill>
              </a:rPr>
              <a:t>–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uk-UA" sz="3200" b="1" dirty="0" smtClean="0"/>
              <a:t>(від </a:t>
            </a:r>
            <a:r>
              <a:rPr lang="uk-UA" sz="3200" b="1" dirty="0"/>
              <a:t>лат. </a:t>
            </a:r>
            <a:r>
              <a:rPr lang="en-US" sz="3200" b="1" dirty="0" err="1"/>
              <a:t>auctoritas</a:t>
            </a:r>
            <a:r>
              <a:rPr lang="uk-UA" sz="3200" b="1" dirty="0"/>
              <a:t> - вла­да, вплив) - це загальновизнаний вплив і значення якої-небудь особистості (групи) на оточуючих; під­тримку її ідеї та діяльності громадською думкою; про­яв поваги, довіри до неї, навіть віри в </a:t>
            </a:r>
            <a:r>
              <a:rPr lang="uk-UA" sz="3200" b="1" dirty="0" smtClean="0"/>
              <a:t>неї; </a:t>
            </a:r>
            <a:r>
              <a:rPr lang="uk-UA" sz="3200" b="1" dirty="0"/>
              <a:t>здатність творити добро та віддати всі сили спільній справі, засновані на знаннях, мо­ральних чеснотах, заслугах, життєвому досвіді. </a:t>
            </a:r>
            <a:r>
              <a:rPr lang="ru-RU" sz="3200" b="1" dirty="0" smtClean="0">
                <a:ln w="50800"/>
              </a:rPr>
              <a:t> </a:t>
            </a:r>
            <a:endParaRPr lang="ru-RU" sz="3200" b="1" dirty="0">
              <a:ln w="50800"/>
            </a:endParaRPr>
          </a:p>
        </p:txBody>
      </p:sp>
      <p:pic>
        <p:nvPicPr>
          <p:cNvPr id="12290" name="Picture 2" descr="G:\ідеальний вчитель\67166944_cb12a6023f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681" y="4869160"/>
            <a:ext cx="1279401" cy="183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5705" y="188640"/>
            <a:ext cx="8820472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Складові</a:t>
            </a:r>
            <a:r>
              <a:rPr lang="ru-RU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авторитету </a:t>
            </a:r>
            <a:r>
              <a:rPr lang="ru-RU" sz="3200" dirty="0" smtClean="0">
                <a:solidFill>
                  <a:srgbClr val="FFFF00"/>
                </a:solidFill>
              </a:rPr>
              <a:t>–</a:t>
            </a:r>
            <a:r>
              <a:rPr lang="ru-RU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uk-UA" sz="8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200" b="1" dirty="0" smtClean="0">
                <a:solidFill>
                  <a:srgbClr val="FF0000"/>
                </a:solidFill>
              </a:rPr>
              <a:t>Загальні особистісні складові</a:t>
            </a:r>
            <a:r>
              <a:rPr lang="uk-UA" sz="2400" dirty="0" smtClean="0">
                <a:solidFill>
                  <a:srgbClr val="FF0000"/>
                </a:solidFill>
              </a:rPr>
              <a:t>.</a:t>
            </a:r>
            <a:r>
              <a:rPr lang="uk-UA" sz="2400" dirty="0" smtClean="0">
                <a:solidFill>
                  <a:schemeClr val="bg1"/>
                </a:solidFill>
              </a:rPr>
              <a:t> </a:t>
            </a:r>
            <a:r>
              <a:rPr lang="uk-UA" sz="2400" b="1" dirty="0"/>
              <a:t>Авторитетом користуються </a:t>
            </a:r>
            <a:r>
              <a:rPr lang="uk-UA" sz="2400" b="1" dirty="0" smtClean="0"/>
              <a:t>педагоги </a:t>
            </a:r>
            <a:r>
              <a:rPr lang="uk-UA" sz="2400" b="1" dirty="0"/>
              <a:t>високоморальні, з гуманістичною спрямованістю, милосердні, </a:t>
            </a:r>
            <a:r>
              <a:rPr lang="uk-UA" sz="2400" b="1" dirty="0" smtClean="0"/>
              <a:t>які </a:t>
            </a:r>
            <a:r>
              <a:rPr lang="uk-UA" sz="2400" b="1" dirty="0"/>
              <a:t>вміють співчувати іншим, зрозуміти їх, і в той же час є діловими, справедли­вими, принциповими, працьовитими, оптимістично налаштованими. </a:t>
            </a:r>
            <a:r>
              <a:rPr lang="uk-UA" sz="2400" b="1" dirty="0" smtClean="0"/>
              <a:t> </a:t>
            </a:r>
            <a:r>
              <a:rPr lang="ru-RU" sz="2400" b="1" dirty="0" smtClean="0"/>
              <a:t> </a:t>
            </a:r>
          </a:p>
          <a:p>
            <a:endParaRPr lang="ru-RU" sz="800" dirty="0" smtClean="0">
              <a:solidFill>
                <a:schemeClr val="bg1"/>
              </a:solidFill>
            </a:endParaRPr>
          </a:p>
        </p:txBody>
      </p:sp>
      <p:pic>
        <p:nvPicPr>
          <p:cNvPr id="33795" name="Picture 3" descr="G:\ідеальний вчитель\1876959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12976"/>
            <a:ext cx="5184576" cy="344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8319" y="332656"/>
            <a:ext cx="81369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200" b="1" dirty="0">
                <a:solidFill>
                  <a:srgbClr val="FF0000"/>
                </a:solidFill>
              </a:rPr>
              <a:t>Професійні складові</a:t>
            </a:r>
            <a:r>
              <a:rPr lang="uk-UA" sz="2400" b="1" dirty="0">
                <a:solidFill>
                  <a:srgbClr val="FF0000"/>
                </a:solidFill>
              </a:rPr>
              <a:t>. </a:t>
            </a:r>
            <a:r>
              <a:rPr lang="uk-UA" sz="2400" b="1" dirty="0"/>
              <a:t>Важливе місце посідає педагогічна майстер­ність, під якою розуміється комплекс властивостей особистості, що забезпечує високий рівень самоорга­нізації професійної діяльності. Такого педагога називають ерудитом (від лат. </a:t>
            </a:r>
            <a:r>
              <a:rPr lang="en-US" sz="2400" b="1" dirty="0" err="1"/>
              <a:t>eruditio</a:t>
            </a:r>
            <a:r>
              <a:rPr lang="uk-UA" sz="2400" b="1" dirty="0"/>
              <a:t> - ученість, освіченість; </a:t>
            </a:r>
            <a:r>
              <a:rPr lang="uk-UA" sz="2400" b="1" dirty="0" smtClean="0"/>
              <a:t>«</a:t>
            </a:r>
            <a:r>
              <a:rPr lang="uk-UA" sz="2400" b="1" dirty="0"/>
              <a:t>ходяча </a:t>
            </a:r>
            <a:endParaRPr lang="uk-UA" sz="2400" b="1" dirty="0" smtClean="0"/>
          </a:p>
          <a:p>
            <a:r>
              <a:rPr lang="uk-UA" sz="2400" b="1" dirty="0"/>
              <a:t> </a:t>
            </a:r>
            <a:r>
              <a:rPr lang="uk-UA" sz="2400" b="1" dirty="0" smtClean="0"/>
              <a:t>      енциклопе­дія</a:t>
            </a:r>
            <a:r>
              <a:rPr lang="uk-UA" sz="2400" b="1" dirty="0"/>
              <a:t>»). </a:t>
            </a:r>
            <a:endParaRPr lang="ru-RU" sz="2400" b="1" dirty="0"/>
          </a:p>
        </p:txBody>
      </p:sp>
      <p:pic>
        <p:nvPicPr>
          <p:cNvPr id="34818" name="Picture 2" descr="G:\ідеальний вчитель\76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061" y="2704829"/>
            <a:ext cx="5201735" cy="390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68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ідеальний вчитель\psXbwaVbgx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692" y="888473"/>
            <a:ext cx="5688632" cy="501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4965" y="276664"/>
            <a:ext cx="588623" cy="56323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П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М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Л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К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В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Й</a:t>
            </a:r>
            <a:endParaRPr lang="uk-UA" sz="3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3588" y="5994228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Тримання учнів </a:t>
            </a:r>
            <a:r>
              <a:rPr lang="uk-UA" sz="2400" b="1" dirty="0">
                <a:solidFill>
                  <a:srgbClr val="FFFF00"/>
                </a:solidFill>
              </a:rPr>
              <a:t>у постійному жаху перед покаранням або висміюванням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357903" y="84918"/>
            <a:ext cx="497252" cy="67403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В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Й</a:t>
            </a:r>
            <a:endParaRPr lang="uk-UA" sz="36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123893"/>
            <a:ext cx="24733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АВТОРИТЕТ</a:t>
            </a:r>
            <a:endParaRPr lang="uk-UA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14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0763" y="687699"/>
            <a:ext cx="564578" cy="5509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В</a:t>
            </a:r>
          </a:p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І</a:t>
            </a:r>
          </a:p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Д</a:t>
            </a:r>
          </a:p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І</a:t>
            </a:r>
            <a:endParaRPr lang="uk-UA" sz="44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3588" y="5994228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Звеличування своєї персони. Тримання дітей на відстані. </a:t>
            </a:r>
            <a:endParaRPr lang="uk-UA" sz="24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67264"/>
            <a:ext cx="24733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АВТОРИТЕТ</a:t>
            </a:r>
            <a:endParaRPr lang="uk-UA" sz="36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G:\ідеальний вчитель\1382026093_uchit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87699"/>
            <a:ext cx="5306529" cy="5306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7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63587" y="441355"/>
            <a:ext cx="633507" cy="62478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П</a:t>
            </a:r>
          </a:p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Д</a:t>
            </a:r>
          </a:p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З</a:t>
            </a:r>
          </a:p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М</a:t>
            </a:r>
          </a:p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У</a:t>
            </a:r>
            <a:endParaRPr lang="uk-UA" sz="4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20835" y="5834787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Призводить до виникнення у дітей комплексу неповноцінності. </a:t>
            </a:r>
            <a:endParaRPr lang="uk-UA" sz="24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67264"/>
            <a:ext cx="24733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АВТОРИТЕТ</a:t>
            </a:r>
            <a:endParaRPr lang="uk-UA" sz="3600" dirty="0">
              <a:solidFill>
                <a:srgbClr val="FF0000"/>
              </a:solidFill>
            </a:endParaRPr>
          </a:p>
        </p:txBody>
      </p:sp>
      <p:pic>
        <p:nvPicPr>
          <p:cNvPr id="8" name="Picture 2" descr="G:\ідеальний вчитель\85575947_4783955_deti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818" y="965033"/>
            <a:ext cx="6454874" cy="484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41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31714" y="441355"/>
            <a:ext cx="497252" cy="61863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З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В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А</a:t>
            </a:r>
            <a:endParaRPr lang="uk-UA" sz="3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13298" y="5591681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Безкінечний потік нотацій тільки віддаляють дитину від педагога.  </a:t>
            </a:r>
            <a:endParaRPr lang="uk-UA" sz="24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67264"/>
            <a:ext cx="24733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АВТОРИТЕТ</a:t>
            </a:r>
            <a:endParaRPr lang="uk-UA" sz="36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G:\ідеальний вчитель\file54236201_c7e15c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194" y="980728"/>
            <a:ext cx="6851049" cy="4567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99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66983" y="441355"/>
            <a:ext cx="426719" cy="6124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У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Я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В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Ї</a:t>
            </a:r>
          </a:p>
          <a:p>
            <a:pPr algn="ctr"/>
            <a:endParaRPr lang="uk-UA" sz="2800" b="1" dirty="0">
              <a:solidFill>
                <a:srgbClr val="FF0000"/>
              </a:solidFill>
            </a:endParaRPr>
          </a:p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Д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Б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uk-UA" sz="2800" b="1" dirty="0">
                <a:solidFill>
                  <a:srgbClr val="FF0000"/>
                </a:solidFill>
              </a:rPr>
              <a:t>И</a:t>
            </a:r>
            <a:endParaRPr lang="uk-UA" sz="2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13298" y="5591681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Надмірна доброта та вседозволеність тільки псують авторитет педагога в дитячому колективі.</a:t>
            </a:r>
            <a:endParaRPr lang="uk-UA" sz="24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67264"/>
            <a:ext cx="24733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АВТОРИТЕТ</a:t>
            </a:r>
            <a:endParaRPr lang="uk-UA" sz="36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G:\ідеальний вчитель\w_image_1338538126837_21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140" y="917670"/>
            <a:ext cx="6649009" cy="442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63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G:\ідеальний вчитель\0_e9d61_e6a81fe0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256" y="1455278"/>
            <a:ext cx="1741618" cy="248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211695" y="260649"/>
            <a:ext cx="8501122" cy="1008112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91754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ru-RU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ШКОЛА</a:t>
            </a:r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ru-RU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очима</a:t>
            </a:r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ru-RU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педагогів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029" name="Picture 5" descr="G:\ідеальний вчитель\87067830_498426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79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24199">
            <a:off x="4075301" y="5355208"/>
            <a:ext cx="1294856" cy="140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ідеальний вчитель\0_e9d61_e6a81fe0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95" y="1484784"/>
            <a:ext cx="1741618" cy="248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flipH="1">
            <a:off x="177816" y="1988839"/>
            <a:ext cx="1862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Це місце, де </a:t>
            </a:r>
          </a:p>
          <a:p>
            <a:pPr algn="ctr"/>
            <a:r>
              <a:rPr lang="uk-UA" b="1" dirty="0">
                <a:solidFill>
                  <a:schemeClr val="bg1"/>
                </a:solidFill>
              </a:rPr>
              <a:t>н</a:t>
            </a:r>
            <a:r>
              <a:rPr lang="uk-UA" b="1" dirty="0" smtClean="0">
                <a:solidFill>
                  <a:schemeClr val="bg1"/>
                </a:solidFill>
              </a:rPr>
              <a:t>ароджуються</a:t>
            </a:r>
          </a:p>
          <a:p>
            <a:pPr algn="ctr"/>
            <a:r>
              <a:rPr lang="uk-UA" b="1" dirty="0">
                <a:solidFill>
                  <a:schemeClr val="bg1"/>
                </a:solidFill>
              </a:rPr>
              <a:t>п</a:t>
            </a:r>
            <a:r>
              <a:rPr lang="uk-UA" b="1" dirty="0" smtClean="0">
                <a:solidFill>
                  <a:schemeClr val="bg1"/>
                </a:solidFill>
              </a:rPr>
              <a:t>рофесіонали своєї справи…</a:t>
            </a:r>
          </a:p>
        </p:txBody>
      </p:sp>
      <p:pic>
        <p:nvPicPr>
          <p:cNvPr id="11" name="Picture 6" descr="G:\ідеальний вчитель\0_e9d61_e6a81fe0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78985"/>
            <a:ext cx="1741618" cy="248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 flipH="1">
            <a:off x="2279473" y="2095072"/>
            <a:ext cx="1862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Осередок творчості…</a:t>
            </a:r>
          </a:p>
        </p:txBody>
      </p:sp>
      <p:sp>
        <p:nvSpPr>
          <p:cNvPr id="13" name="TextBox 12"/>
          <p:cNvSpPr txBox="1"/>
          <p:nvPr/>
        </p:nvSpPr>
        <p:spPr>
          <a:xfrm flipH="1">
            <a:off x="4401977" y="1988838"/>
            <a:ext cx="1862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Оаза для </a:t>
            </a:r>
          </a:p>
          <a:p>
            <a:pPr algn="ctr"/>
            <a:r>
              <a:rPr lang="uk-UA" b="1" dirty="0" err="1" smtClean="0">
                <a:solidFill>
                  <a:schemeClr val="bg1"/>
                </a:solidFill>
              </a:rPr>
              <a:t>само-вдосконалення</a:t>
            </a:r>
            <a:r>
              <a:rPr lang="uk-UA" b="1" dirty="0" smtClean="0">
                <a:solidFill>
                  <a:schemeClr val="bg1"/>
                </a:solidFill>
              </a:rPr>
              <a:t>…</a:t>
            </a:r>
          </a:p>
        </p:txBody>
      </p:sp>
      <p:pic>
        <p:nvPicPr>
          <p:cNvPr id="15" name="Picture 6" descr="G:\ідеальний вчитель\0_e9d61_e6a81fe0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55278"/>
            <a:ext cx="1741618" cy="248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G:\ідеальний вчитель\0_e9d61_e6a81fe0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182" y="4149080"/>
            <a:ext cx="1741618" cy="248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G:\ідеальний вчитель\0_e9d61_e6a81fe0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701" y="4149080"/>
            <a:ext cx="1741618" cy="248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 flipH="1">
            <a:off x="6660232" y="1991461"/>
            <a:ext cx="18621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Місце, де </a:t>
            </a:r>
          </a:p>
          <a:p>
            <a:pPr algn="ctr"/>
            <a:r>
              <a:rPr lang="uk-UA" b="1" dirty="0">
                <a:solidFill>
                  <a:schemeClr val="bg1"/>
                </a:solidFill>
              </a:rPr>
              <a:t>н</a:t>
            </a:r>
            <a:r>
              <a:rPr lang="uk-UA" b="1" dirty="0" smtClean="0">
                <a:solidFill>
                  <a:schemeClr val="bg1"/>
                </a:solidFill>
              </a:rPr>
              <a:t>а мене чекають діти...</a:t>
            </a:r>
          </a:p>
        </p:txBody>
      </p:sp>
      <p:sp>
        <p:nvSpPr>
          <p:cNvPr id="19" name="TextBox 18"/>
          <p:cNvSpPr txBox="1"/>
          <p:nvPr/>
        </p:nvSpPr>
        <p:spPr>
          <a:xfrm flipH="1">
            <a:off x="1078280" y="4725144"/>
            <a:ext cx="1862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Рідний дім, де проводжу більшість свого часу…</a:t>
            </a:r>
          </a:p>
        </p:txBody>
      </p:sp>
      <p:sp>
        <p:nvSpPr>
          <p:cNvPr id="20" name="TextBox 19"/>
          <p:cNvSpPr txBox="1"/>
          <p:nvPr/>
        </p:nvSpPr>
        <p:spPr>
          <a:xfrm flipH="1">
            <a:off x="5763202" y="4790849"/>
            <a:ext cx="1862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Мої друзі-однодумці…</a:t>
            </a:r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3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0"/>
                            </p:stCondLst>
                            <p:childTnLst>
                              <p:par>
                                <p:cTn id="4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3" grpId="0"/>
      <p:bldP spid="18" grpId="0"/>
      <p:bldP spid="19" grpId="0"/>
      <p:bldP spid="2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ідеальний вчитель\732e4ea4907c4540d383596ee4903d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1383"/>
            <a:ext cx="7620000" cy="508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260648"/>
            <a:ext cx="762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rgbClr val="FFFF00"/>
                </a:solidFill>
              </a:rPr>
              <a:t>Повага і довіра до школяра - найважливіша складова особистісного компонента авторитету вчителя. </a:t>
            </a:r>
          </a:p>
        </p:txBody>
      </p:sp>
    </p:spTree>
    <p:extLst>
      <p:ext uri="{BB962C8B-B14F-4D97-AF65-F5344CB8AC3E}">
        <p14:creationId xmlns:p14="http://schemas.microsoft.com/office/powerpoint/2010/main" val="94535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ідеальний вчитель\49e617df9d4a5b3faa969ff061eb77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6850732" cy="511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5299286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Авторитет як </a:t>
            </a:r>
            <a:r>
              <a:rPr lang="ru-RU" sz="2400" b="1" dirty="0" err="1">
                <a:solidFill>
                  <a:srgbClr val="FFFF00"/>
                </a:solidFill>
              </a:rPr>
              <a:t>лакмусовий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папірець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визначає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ступінь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активності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вчителя</a:t>
            </a:r>
            <a:r>
              <a:rPr lang="ru-RU" sz="2400" b="1" dirty="0">
                <a:solidFill>
                  <a:srgbClr val="FFFF00"/>
                </a:solidFill>
              </a:rPr>
              <a:t> в </a:t>
            </a:r>
            <a:r>
              <a:rPr lang="ru-RU" sz="2400" b="1" dirty="0" err="1">
                <a:solidFill>
                  <a:srgbClr val="FFFF00"/>
                </a:solidFill>
              </a:rPr>
              <a:t>оволодінні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новітніми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технологіями</a:t>
            </a:r>
            <a:r>
              <a:rPr lang="ru-RU" sz="2400" b="1" dirty="0">
                <a:solidFill>
                  <a:srgbClr val="FFFF00"/>
                </a:solidFill>
              </a:rPr>
              <a:t>, </a:t>
            </a:r>
            <a:r>
              <a:rPr lang="ru-RU" sz="2400" b="1" dirty="0" err="1">
                <a:solidFill>
                  <a:srgbClr val="FFFF00"/>
                </a:solidFill>
              </a:rPr>
              <a:t>його</a:t>
            </a:r>
            <a:r>
              <a:rPr lang="ru-RU" sz="2400" b="1" dirty="0">
                <a:solidFill>
                  <a:srgbClr val="FFFF00"/>
                </a:solidFill>
              </a:rPr>
              <a:t> участь у </a:t>
            </a:r>
            <a:r>
              <a:rPr lang="ru-RU" sz="2400" b="1" dirty="0" err="1">
                <a:solidFill>
                  <a:srgbClr val="FFFF00"/>
                </a:solidFill>
              </a:rPr>
              <a:t>громадському</a:t>
            </a:r>
            <a:r>
              <a:rPr lang="ru-RU" sz="2400" b="1" dirty="0">
                <a:solidFill>
                  <a:srgbClr val="FFFF00"/>
                </a:solidFill>
              </a:rPr>
              <a:t> і </a:t>
            </a:r>
            <a:r>
              <a:rPr lang="ru-RU" sz="2400" b="1" dirty="0" err="1">
                <a:solidFill>
                  <a:srgbClr val="FFFF00"/>
                </a:solidFill>
              </a:rPr>
              <a:t>політичному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житті</a:t>
            </a:r>
            <a:r>
              <a:rPr lang="ru-RU" sz="2400" b="1" dirty="0">
                <a:solidFill>
                  <a:srgbClr val="FFFF00"/>
                </a:solidFill>
              </a:rPr>
              <a:t>.</a:t>
            </a:r>
            <a:endParaRPr lang="uk-UA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35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ідеальний вчитель\480_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23282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G:\ідеальний вчитель\school21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800" y="4941169"/>
            <a:ext cx="2298280" cy="188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2480" y="5097437"/>
            <a:ext cx="6016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Те, </a:t>
            </a:r>
            <a:r>
              <a:rPr lang="ru-RU" sz="2400" b="1" dirty="0" err="1">
                <a:solidFill>
                  <a:srgbClr val="FFFF00"/>
                </a:solidFill>
              </a:rPr>
              <a:t>що</a:t>
            </a:r>
            <a:r>
              <a:rPr lang="ru-RU" sz="2400" b="1" dirty="0">
                <a:solidFill>
                  <a:srgbClr val="FFFF00"/>
                </a:solidFill>
              </a:rPr>
              <a:t> говорить </a:t>
            </a:r>
            <a:r>
              <a:rPr lang="ru-RU" sz="2400" b="1" dirty="0" err="1">
                <a:solidFill>
                  <a:srgbClr val="FFFF00"/>
                </a:solidFill>
              </a:rPr>
              <a:t>улюблений</a:t>
            </a:r>
            <a:r>
              <a:rPr lang="ru-RU" sz="2400" b="1" dirty="0">
                <a:solidFill>
                  <a:srgbClr val="FFFF00"/>
                </a:solidFill>
              </a:rPr>
              <a:t> учитель, </a:t>
            </a:r>
            <a:r>
              <a:rPr lang="ru-RU" sz="2400" b="1" dirty="0" err="1">
                <a:solidFill>
                  <a:srgbClr val="FFFF00"/>
                </a:solidFill>
              </a:rPr>
              <a:t>сприймається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зовсім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по-іншому</a:t>
            </a:r>
            <a:r>
              <a:rPr lang="ru-RU" sz="2400" b="1" dirty="0">
                <a:solidFill>
                  <a:srgbClr val="FFFF00"/>
                </a:solidFill>
              </a:rPr>
              <a:t>, </a:t>
            </a:r>
            <a:r>
              <a:rPr lang="ru-RU" sz="2400" b="1" dirty="0" err="1">
                <a:solidFill>
                  <a:srgbClr val="FFFF00"/>
                </a:solidFill>
              </a:rPr>
              <a:t>ніж</a:t>
            </a:r>
            <a:r>
              <a:rPr lang="ru-RU" sz="2400" b="1" dirty="0">
                <a:solidFill>
                  <a:srgbClr val="FFFF00"/>
                </a:solidFill>
              </a:rPr>
              <a:t> те, </a:t>
            </a:r>
            <a:r>
              <a:rPr lang="ru-RU" sz="2400" b="1" dirty="0" err="1">
                <a:solidFill>
                  <a:srgbClr val="FFFF00"/>
                </a:solidFill>
              </a:rPr>
              <a:t>що</a:t>
            </a:r>
            <a:r>
              <a:rPr lang="ru-RU" sz="2400" b="1" dirty="0">
                <a:solidFill>
                  <a:srgbClr val="FFFF00"/>
                </a:solidFill>
              </a:rPr>
              <a:t> говорить </a:t>
            </a:r>
            <a:r>
              <a:rPr lang="ru-RU" sz="2400" b="1" dirty="0" smtClean="0">
                <a:solidFill>
                  <a:srgbClr val="FFFF00"/>
                </a:solidFill>
              </a:rPr>
              <a:t>неавторитетна </a:t>
            </a:r>
            <a:r>
              <a:rPr lang="ru-RU" sz="2400" b="1" dirty="0" err="1">
                <a:solidFill>
                  <a:srgbClr val="FFFF00"/>
                </a:solidFill>
              </a:rPr>
              <a:t>або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чужа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їм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людина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</a:rPr>
              <a:t>. </a:t>
            </a:r>
            <a:endParaRPr lang="uk-UA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84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08068" y="1556792"/>
            <a:ext cx="29158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FFFF00"/>
                </a:solidFill>
              </a:rPr>
              <a:t>Тільки</a:t>
            </a:r>
            <a:r>
              <a:rPr lang="ru-RU" sz="2400" b="1" dirty="0">
                <a:solidFill>
                  <a:srgbClr val="FFFF00"/>
                </a:solidFill>
              </a:rPr>
              <a:t> при </a:t>
            </a:r>
            <a:r>
              <a:rPr lang="ru-RU" sz="2400" b="1" dirty="0" err="1">
                <a:solidFill>
                  <a:srgbClr val="FFFF00"/>
                </a:solidFill>
              </a:rPr>
              <a:t>правильних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стосунках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можна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навчати</a:t>
            </a:r>
            <a:r>
              <a:rPr lang="ru-RU" sz="2400" b="1" dirty="0">
                <a:solidFill>
                  <a:srgbClr val="FFFF00"/>
                </a:solidFill>
              </a:rPr>
              <a:t> і </a:t>
            </a:r>
            <a:r>
              <a:rPr lang="ru-RU" sz="2400" b="1" dirty="0" err="1">
                <a:solidFill>
                  <a:srgbClr val="FFFF00"/>
                </a:solidFill>
              </a:rPr>
              <a:t>виховувати</a:t>
            </a:r>
            <a:r>
              <a:rPr lang="ru-RU" sz="2400" b="1" dirty="0">
                <a:solidFill>
                  <a:srgbClr val="FFFF00"/>
                </a:solidFill>
              </a:rPr>
              <a:t>. 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endParaRPr lang="ru-RU" sz="2400" b="1" dirty="0">
              <a:solidFill>
                <a:srgbClr val="FFFF00"/>
              </a:solidFill>
            </a:endParaRPr>
          </a:p>
          <a:p>
            <a:r>
              <a:rPr lang="ru-RU" sz="2400" b="1" dirty="0" smtClean="0">
                <a:solidFill>
                  <a:srgbClr val="FFFF00"/>
                </a:solidFill>
              </a:rPr>
              <a:t>Не </a:t>
            </a:r>
            <a:r>
              <a:rPr lang="ru-RU" sz="2400" b="1" dirty="0" err="1" smtClean="0">
                <a:solidFill>
                  <a:srgbClr val="FFFF00"/>
                </a:solidFill>
              </a:rPr>
              <a:t>лякати</a:t>
            </a:r>
            <a:r>
              <a:rPr lang="ru-RU" sz="2400" b="1" dirty="0">
                <a:solidFill>
                  <a:srgbClr val="FFFF00"/>
                </a:solidFill>
              </a:rPr>
              <a:t>, не </a:t>
            </a:r>
            <a:r>
              <a:rPr lang="ru-RU" sz="2400" b="1" dirty="0" err="1">
                <a:solidFill>
                  <a:srgbClr val="FFFF00"/>
                </a:solidFill>
              </a:rPr>
              <a:t>лестити</a:t>
            </a:r>
            <a:r>
              <a:rPr lang="ru-RU" sz="2400" b="1" dirty="0">
                <a:solidFill>
                  <a:srgbClr val="FFFF00"/>
                </a:solidFill>
              </a:rPr>
              <a:t>, а </a:t>
            </a:r>
            <a:r>
              <a:rPr lang="ru-RU" sz="2400" b="1" dirty="0" err="1">
                <a:solidFill>
                  <a:srgbClr val="FFFF00"/>
                </a:solidFill>
              </a:rPr>
              <a:t>зрозуміти</a:t>
            </a:r>
            <a:r>
              <a:rPr lang="ru-RU" sz="2400" b="1" dirty="0">
                <a:solidFill>
                  <a:srgbClr val="FFFF00"/>
                </a:solidFill>
              </a:rPr>
              <a:t>, </a:t>
            </a:r>
            <a:r>
              <a:rPr lang="ru-RU" sz="2400" b="1" dirty="0" err="1">
                <a:solidFill>
                  <a:srgbClr val="FFFF00"/>
                </a:solidFill>
              </a:rPr>
              <a:t>підібрати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err="1">
                <a:solidFill>
                  <a:srgbClr val="FFFF00"/>
                </a:solidFill>
              </a:rPr>
              <a:t>особливий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</a:rPr>
              <a:t>ключик </a:t>
            </a:r>
            <a:r>
              <a:rPr lang="ru-RU" sz="2400" b="1" dirty="0">
                <a:solidFill>
                  <a:srgbClr val="FFFF00"/>
                </a:solidFill>
              </a:rPr>
              <a:t>до </a:t>
            </a:r>
            <a:r>
              <a:rPr lang="ru-RU" sz="2400" b="1" dirty="0" smtClean="0">
                <a:solidFill>
                  <a:srgbClr val="FFFF00"/>
                </a:solidFill>
              </a:rPr>
              <a:t>кожного.</a:t>
            </a:r>
            <a:endParaRPr lang="uk-UA" sz="2400" dirty="0">
              <a:solidFill>
                <a:srgbClr val="FFFF00"/>
              </a:solidFill>
            </a:endParaRPr>
          </a:p>
        </p:txBody>
      </p:sp>
      <p:pic>
        <p:nvPicPr>
          <p:cNvPr id="6146" name="Picture 2" descr="G:\ідеальний вчитель\4622196_97f03bde59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7759"/>
            <a:ext cx="5343525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07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G:\ідеальний вчитель\profesor_citest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05" y="356121"/>
            <a:ext cx="7406609" cy="494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06276" y="5517232"/>
            <a:ext cx="74066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rgbClr val="FFFF00"/>
                </a:solidFill>
              </a:rPr>
              <a:t>Якщо </a:t>
            </a:r>
            <a:r>
              <a:rPr lang="uk-UA" sz="2400" b="1" dirty="0" smtClean="0">
                <a:solidFill>
                  <a:srgbClr val="FFFF00"/>
                </a:solidFill>
              </a:rPr>
              <a:t>педагог </a:t>
            </a:r>
            <a:r>
              <a:rPr lang="uk-UA" sz="2400" b="1" dirty="0">
                <a:solidFill>
                  <a:srgbClr val="FFFF00"/>
                </a:solidFill>
              </a:rPr>
              <a:t>поєднує в собі любов до справи і до учнів, він - досконалий </a:t>
            </a:r>
            <a:r>
              <a:rPr lang="uk-UA" sz="2400" b="1" dirty="0" smtClean="0">
                <a:solidFill>
                  <a:srgbClr val="FFFF00"/>
                </a:solidFill>
              </a:rPr>
              <a:t>педагог. </a:t>
            </a:r>
            <a:endParaRPr lang="uk-UA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48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ідеальний вчитель\s2015_122271881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475" y="2744480"/>
            <a:ext cx="3588243" cy="40307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G:\ідеальний вчитель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69" y="2744480"/>
            <a:ext cx="3374923" cy="40499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188640"/>
            <a:ext cx="925252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50800"/>
              </a:rPr>
              <a:t>Справжній</a:t>
            </a:r>
            <a:r>
              <a:rPr lang="ru-RU" sz="2800" b="1" dirty="0" smtClean="0">
                <a:ln w="50800"/>
              </a:rPr>
              <a:t> авторитет не </a:t>
            </a:r>
            <a:r>
              <a:rPr lang="ru-RU" sz="2800" b="1" dirty="0" err="1" smtClean="0">
                <a:ln w="50800"/>
              </a:rPr>
              <a:t>можна</a:t>
            </a:r>
            <a:r>
              <a:rPr lang="ru-RU" sz="2800" b="1" dirty="0" smtClean="0">
                <a:ln w="50800"/>
              </a:rPr>
              <a:t> </a:t>
            </a:r>
            <a:r>
              <a:rPr lang="ru-RU" sz="2800" b="1" dirty="0" err="1" smtClean="0">
                <a:ln w="50800"/>
              </a:rPr>
              <a:t>отримати</a:t>
            </a:r>
            <a:r>
              <a:rPr lang="ru-RU" sz="2800" b="1" dirty="0" smtClean="0">
                <a:ln w="50800"/>
              </a:rPr>
              <a:t> та </a:t>
            </a:r>
            <a:r>
              <a:rPr lang="ru-RU" sz="2800" b="1" dirty="0" err="1" smtClean="0">
                <a:ln w="50800"/>
              </a:rPr>
              <a:t>узаконити</a:t>
            </a:r>
            <a:r>
              <a:rPr lang="ru-RU" sz="2800" b="1" dirty="0" smtClean="0">
                <a:ln w="50800"/>
              </a:rPr>
              <a:t> «</a:t>
            </a:r>
            <a:r>
              <a:rPr lang="ru-RU" sz="2800" b="1" dirty="0" err="1" smtClean="0">
                <a:ln w="50800"/>
              </a:rPr>
              <a:t>зверху</a:t>
            </a:r>
            <a:r>
              <a:rPr lang="ru-RU" sz="2800" b="1" dirty="0" smtClean="0">
                <a:ln w="50800"/>
              </a:rPr>
              <a:t>», </a:t>
            </a:r>
            <a:r>
              <a:rPr lang="ru-RU" sz="2800" b="1" dirty="0" err="1" smtClean="0">
                <a:ln w="50800"/>
              </a:rPr>
              <a:t>його</a:t>
            </a:r>
            <a:r>
              <a:rPr lang="ru-RU" sz="2800" b="1" dirty="0" smtClean="0">
                <a:ln w="50800"/>
              </a:rPr>
              <a:t> </a:t>
            </a:r>
            <a:r>
              <a:rPr lang="ru-RU" sz="2800" b="1" dirty="0" err="1" smtClean="0">
                <a:ln w="50800"/>
              </a:rPr>
              <a:t>можна</a:t>
            </a:r>
            <a:r>
              <a:rPr lang="ru-RU" sz="2800" b="1" dirty="0" smtClean="0">
                <a:ln w="50800"/>
              </a:rPr>
              <a:t> </a:t>
            </a:r>
            <a:r>
              <a:rPr lang="ru-RU" sz="2800" b="1" dirty="0" err="1" smtClean="0">
                <a:ln w="50800"/>
              </a:rPr>
              <a:t>тільки</a:t>
            </a:r>
            <a:r>
              <a:rPr lang="ru-RU" sz="2800" b="1" dirty="0" smtClean="0">
                <a:ln w="50800"/>
              </a:rPr>
              <a:t> </a:t>
            </a:r>
          </a:p>
          <a:p>
            <a:pPr algn="ctr"/>
            <a:r>
              <a:rPr lang="ru-RU" sz="3600" b="1" i="1" u="sng" dirty="0" err="1" smtClean="0">
                <a:ln w="50800"/>
                <a:solidFill>
                  <a:srgbClr val="FFFF00"/>
                </a:solidFill>
              </a:rPr>
              <a:t>заслужити</a:t>
            </a:r>
            <a:r>
              <a:rPr lang="ru-RU" sz="3600" b="1" i="1" u="sng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600" b="1" i="1" u="sng" dirty="0" err="1" smtClean="0">
                <a:ln w="50800"/>
                <a:solidFill>
                  <a:srgbClr val="FFFF00"/>
                </a:solidFill>
              </a:rPr>
              <a:t>чесною</a:t>
            </a:r>
            <a:r>
              <a:rPr lang="ru-RU" sz="3600" b="1" i="1" u="sng" dirty="0" smtClean="0">
                <a:ln w="50800"/>
                <a:solidFill>
                  <a:srgbClr val="FFFF00"/>
                </a:solidFill>
              </a:rPr>
              <a:t> і завзятою </a:t>
            </a:r>
            <a:r>
              <a:rPr lang="ru-RU" sz="3600" b="1" i="1" u="sng" dirty="0" err="1" smtClean="0">
                <a:ln w="50800"/>
                <a:solidFill>
                  <a:srgbClr val="FFFF00"/>
                </a:solidFill>
              </a:rPr>
              <a:t>працею</a:t>
            </a:r>
            <a:r>
              <a:rPr lang="ru-RU" sz="3600" b="1" i="1" u="sng" dirty="0" smtClean="0">
                <a:ln w="50800"/>
                <a:solidFill>
                  <a:srgbClr val="FFFF00"/>
                </a:solidFill>
              </a:rPr>
              <a:t>!  </a:t>
            </a:r>
            <a:endParaRPr lang="ru-RU" sz="3600" b="1" i="1" u="sng" dirty="0">
              <a:ln w="50800"/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2060848"/>
            <a:ext cx="1759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Авторитет</a:t>
            </a:r>
            <a:endParaRPr lang="uk-UA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853706" y="2094375"/>
            <a:ext cx="25637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Авторитарність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198" y="15788"/>
            <a:ext cx="8820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Шляхи </a:t>
            </a:r>
            <a:r>
              <a:rPr lang="ru-RU" sz="40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завоювання</a:t>
            </a: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авторитету педагога: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0603" y="1368870"/>
            <a:ext cx="86057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Blip>
                <a:blip r:embed="rId2"/>
              </a:buBlip>
            </a:pPr>
            <a:r>
              <a:rPr lang="uk-UA" sz="2000" b="1" dirty="0"/>
              <a:t>Слова не повинні розходитися зі справою. Якщо щось забороняєш дітям, то й сам не повинен цього робити. </a:t>
            </a:r>
            <a:endParaRPr lang="uk-UA" sz="2000" b="1" dirty="0" smtClean="0"/>
          </a:p>
          <a:p>
            <a:pPr lvl="0"/>
            <a:endParaRPr lang="uk-UA" sz="2000" b="1" dirty="0" smtClean="0"/>
          </a:p>
          <a:p>
            <a:pPr marL="342900" lvl="0" indent="-342900">
              <a:buBlip>
                <a:blip r:embed="rId2"/>
              </a:buBlip>
            </a:pPr>
            <a:r>
              <a:rPr lang="uk-UA" sz="2000" b="1" dirty="0" smtClean="0"/>
              <a:t>Якщо </a:t>
            </a:r>
            <a:r>
              <a:rPr lang="uk-UA" sz="2000" b="1" dirty="0"/>
              <a:t>вимагаєш поваги до себе, то тобі потрібно на­вчитися поважати </a:t>
            </a:r>
            <a:r>
              <a:rPr lang="uk-UA" sz="2000" b="1" dirty="0" smtClean="0"/>
              <a:t>і дітей</a:t>
            </a:r>
            <a:r>
              <a:rPr lang="uk-UA" sz="2000" b="1" dirty="0"/>
              <a:t>. </a:t>
            </a:r>
            <a:r>
              <a:rPr lang="uk-UA" sz="2000" b="1" dirty="0" smtClean="0"/>
              <a:t> </a:t>
            </a:r>
          </a:p>
          <a:p>
            <a:pPr lvl="0"/>
            <a:endParaRPr lang="uk-UA" sz="2000" b="1" dirty="0" smtClean="0"/>
          </a:p>
          <a:p>
            <a:pPr marL="342900" lvl="0" indent="-342900">
              <a:buBlip>
                <a:blip r:embed="rId2"/>
              </a:buBlip>
            </a:pPr>
            <a:r>
              <a:rPr lang="uk-UA" sz="2000" b="1" dirty="0" smtClean="0"/>
              <a:t>Завжди </a:t>
            </a:r>
            <a:r>
              <a:rPr lang="uk-UA" sz="2000" b="1" dirty="0"/>
              <a:t>й скрізь використовуй під час роботи з ді­тьми гру. Адже гра - це провідний вид діяльності </a:t>
            </a:r>
            <a:r>
              <a:rPr lang="uk-UA" sz="2000" b="1" dirty="0" smtClean="0"/>
              <a:t>дітей</a:t>
            </a:r>
            <a:r>
              <a:rPr lang="uk-UA" sz="2000" b="1" dirty="0"/>
              <a:t>. </a:t>
            </a:r>
            <a:endParaRPr lang="uk-UA" sz="2000" b="1" dirty="0" smtClean="0"/>
          </a:p>
          <a:p>
            <a:pPr lvl="0"/>
            <a:endParaRPr lang="uk-UA" sz="2000" b="1" dirty="0" smtClean="0"/>
          </a:p>
          <a:p>
            <a:pPr marL="342900" lvl="0" indent="-342900">
              <a:buBlip>
                <a:blip r:embed="rId2"/>
              </a:buBlip>
            </a:pPr>
            <a:r>
              <a:rPr lang="uk-UA" sz="2000" b="1" dirty="0" smtClean="0"/>
              <a:t>Будь </a:t>
            </a:r>
            <a:r>
              <a:rPr lang="uk-UA" sz="2000" b="1" dirty="0"/>
              <a:t>чесним із дітьми. Діти - це живі «детектори неправди»: вони безпомилково відчувають, коли їм брешуть, і ніколи не поважатимуть і не довіряти­муть людині, якщо відчують, що вона з ними нечесно</a:t>
            </a:r>
            <a:br>
              <a:rPr lang="uk-UA" sz="2000" b="1" dirty="0"/>
            </a:br>
            <a:r>
              <a:rPr lang="uk-UA" sz="2000" b="1" dirty="0"/>
              <a:t>поводиться</a:t>
            </a:r>
            <a:r>
              <a:rPr lang="uk-UA" sz="2000" b="1" dirty="0" smtClean="0"/>
              <a:t>.</a:t>
            </a:r>
          </a:p>
          <a:p>
            <a:pPr lvl="0"/>
            <a:endParaRPr lang="uk-UA" sz="2000" b="1" dirty="0" smtClean="0"/>
          </a:p>
          <a:p>
            <a:pPr marL="342900" lvl="0" indent="-342900">
              <a:buBlip>
                <a:blip r:embed="rId2"/>
              </a:buBlip>
            </a:pPr>
            <a:r>
              <a:rPr lang="uk-UA" sz="2000" b="1" dirty="0"/>
              <a:t>Люби свою професію, удосконалюй свою майстерність, будь професіоналом своєї </a:t>
            </a:r>
            <a:r>
              <a:rPr lang="uk-UA" sz="2000" b="1" dirty="0" smtClean="0"/>
              <a:t>справи.</a:t>
            </a:r>
            <a:endParaRPr lang="uk-UA" sz="2000" b="1" dirty="0"/>
          </a:p>
        </p:txBody>
      </p:sp>
    </p:spTree>
    <p:extLst>
      <p:ext uri="{BB962C8B-B14F-4D97-AF65-F5344CB8AC3E}">
        <p14:creationId xmlns:p14="http://schemas.microsoft.com/office/powerpoint/2010/main" val="118996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ідеальний вчитель\1342380754_teacher_vectors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68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785"/>
          <a:stretch/>
        </p:blipFill>
        <p:spPr bwMode="auto">
          <a:xfrm>
            <a:off x="-58340" y="103534"/>
            <a:ext cx="8158731" cy="675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15816" y="1484784"/>
            <a:ext cx="4968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ln w="50800"/>
              </a:rPr>
              <a:t>Педагогічна</a:t>
            </a:r>
            <a:endParaRPr lang="ru-RU" sz="5400" b="1" dirty="0" smtClean="0">
              <a:ln w="50800"/>
            </a:endParaRPr>
          </a:p>
          <a:p>
            <a:pPr algn="ctr"/>
            <a:r>
              <a:rPr lang="ru-RU" sz="5400" b="1" dirty="0" err="1" smtClean="0">
                <a:ln w="50800"/>
              </a:rPr>
              <a:t>етика</a:t>
            </a:r>
            <a:endParaRPr lang="ru-RU" sz="5400" b="1" dirty="0">
              <a:ln w="50800"/>
            </a:endParaRPr>
          </a:p>
        </p:txBody>
      </p:sp>
    </p:spTree>
    <p:extLst>
      <p:ext uri="{BB962C8B-B14F-4D97-AF65-F5344CB8AC3E}">
        <p14:creationId xmlns:p14="http://schemas.microsoft.com/office/powerpoint/2010/main" val="5590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ідеальний вчитель\20718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295611"/>
            <a:ext cx="3676278" cy="332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476672"/>
            <a:ext cx="7486408" cy="4216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Педагогічна етика </a:t>
            </a:r>
            <a:r>
              <a:rPr lang="uk-UA" sz="2800" b="1" dirty="0" smtClean="0">
                <a:solidFill>
                  <a:srgbClr val="FFFF00"/>
                </a:solidFill>
              </a:rPr>
              <a:t>вивчає основні засади </a:t>
            </a:r>
          </a:p>
          <a:p>
            <a:r>
              <a:rPr lang="uk-UA" sz="2800" b="1" dirty="0" smtClean="0">
                <a:solidFill>
                  <a:srgbClr val="FFFF00"/>
                </a:solidFill>
              </a:rPr>
              <a:t>педагогічної моралі: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2800" b="1" dirty="0">
                <a:solidFill>
                  <a:srgbClr val="FFFF00"/>
                </a:solidFill>
              </a:rPr>
              <a:t>г</a:t>
            </a:r>
            <a:r>
              <a:rPr lang="uk-UA" sz="2800" b="1" dirty="0" smtClean="0">
                <a:solidFill>
                  <a:srgbClr val="FFFF00"/>
                </a:solidFill>
              </a:rPr>
              <a:t>ромадянськість;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2800" b="1" dirty="0" smtClean="0">
                <a:solidFill>
                  <a:srgbClr val="FFFF00"/>
                </a:solidFill>
              </a:rPr>
              <a:t>патріотизм та інтернаціоналізм;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2800" b="1" dirty="0" smtClean="0">
                <a:solidFill>
                  <a:srgbClr val="FFFF00"/>
                </a:solidFill>
              </a:rPr>
              <a:t>професійна самовідданість;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2800" b="1" dirty="0" smtClean="0">
                <a:solidFill>
                  <a:srgbClr val="FFFF00"/>
                </a:solidFill>
              </a:rPr>
              <a:t>педагогічна солідарність і колективізм;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2800" b="1" dirty="0" smtClean="0">
                <a:solidFill>
                  <a:srgbClr val="FFFF00"/>
                </a:solidFill>
              </a:rPr>
              <a:t>гуманізм;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2800" b="1" dirty="0" smtClean="0">
                <a:solidFill>
                  <a:srgbClr val="FFFF00"/>
                </a:solidFill>
              </a:rPr>
              <a:t>педагогічний оптимізм.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405746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16632"/>
            <a:ext cx="799288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Критерії</a:t>
            </a:r>
            <a:r>
              <a:rPr lang="ru-RU" sz="4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педагогічної</a:t>
            </a:r>
            <a:r>
              <a:rPr lang="ru-RU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етики</a:t>
            </a:r>
            <a:r>
              <a:rPr lang="ru-RU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endParaRPr lang="ru-RU" sz="800" b="1" dirty="0" smtClean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b="1" dirty="0" err="1" smtClean="0">
                <a:solidFill>
                  <a:srgbClr val="FF0000"/>
                </a:solidFill>
              </a:rPr>
              <a:t>Професійний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педагогічний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борг </a:t>
            </a:r>
            <a:r>
              <a:rPr lang="ru-RU" sz="2000" b="1" dirty="0" smtClean="0"/>
              <a:t>- </a:t>
            </a:r>
            <a:r>
              <a:rPr lang="ru-RU" sz="2000" b="1" dirty="0" err="1"/>
              <a:t>сукупність</a:t>
            </a:r>
            <a:r>
              <a:rPr lang="ru-RU" sz="2000" b="1" dirty="0"/>
              <a:t> </a:t>
            </a:r>
            <a:r>
              <a:rPr lang="ru-RU" sz="2000" b="1" dirty="0" err="1"/>
              <a:t>вимог</a:t>
            </a:r>
            <a:r>
              <a:rPr lang="ru-RU" sz="2000" b="1" dirty="0"/>
              <a:t>, </a:t>
            </a:r>
            <a:r>
              <a:rPr lang="ru-RU" sz="2000" b="1" dirty="0" err="1"/>
              <a:t>що</a:t>
            </a:r>
            <a:r>
              <a:rPr lang="ru-RU" sz="2000" b="1" dirty="0"/>
              <a:t> </a:t>
            </a:r>
            <a:r>
              <a:rPr lang="ru-RU" sz="2000" b="1" dirty="0" smtClean="0"/>
              <a:t>ставить </a:t>
            </a:r>
            <a:r>
              <a:rPr lang="ru-RU" sz="2000" b="1" dirty="0" err="1"/>
              <a:t>суспільство</a:t>
            </a:r>
            <a:r>
              <a:rPr lang="ru-RU" sz="2000" b="1" dirty="0"/>
              <a:t> </a:t>
            </a:r>
            <a:r>
              <a:rPr lang="ru-RU" sz="2000" b="1" dirty="0" smtClean="0"/>
              <a:t>до </a:t>
            </a:r>
            <a:r>
              <a:rPr lang="ru-RU" sz="2000" b="1" dirty="0" err="1"/>
              <a:t>особистості</a:t>
            </a:r>
            <a:r>
              <a:rPr lang="ru-RU" sz="2000" b="1" dirty="0"/>
              <a:t> </a:t>
            </a:r>
            <a:r>
              <a:rPr lang="ru-RU" sz="2000" b="1" dirty="0" smtClean="0"/>
              <a:t>педагога, </a:t>
            </a:r>
            <a:r>
              <a:rPr lang="ru-RU" sz="2000" b="1" dirty="0" err="1"/>
              <a:t>незалежно</a:t>
            </a:r>
            <a:r>
              <a:rPr lang="ru-RU" sz="2000" b="1" dirty="0"/>
              <a:t> </a:t>
            </a:r>
            <a:r>
              <a:rPr lang="ru-RU" sz="2000" b="1" dirty="0" err="1"/>
              <a:t>від</a:t>
            </a:r>
            <a:r>
              <a:rPr lang="ru-RU" sz="2000" b="1" dirty="0"/>
              <a:t> </a:t>
            </a:r>
            <a:r>
              <a:rPr lang="ru-RU" sz="2000" b="1" dirty="0" smtClean="0"/>
              <a:t>того, </a:t>
            </a:r>
            <a:r>
              <a:rPr lang="ru-RU" sz="2000" b="1" dirty="0" err="1"/>
              <a:t>чи</a:t>
            </a:r>
            <a:r>
              <a:rPr lang="ru-RU" sz="2000" b="1" dirty="0"/>
              <a:t> </a:t>
            </a:r>
            <a:r>
              <a:rPr lang="ru-RU" sz="2000" b="1" dirty="0" err="1"/>
              <a:t>хоче</a:t>
            </a:r>
            <a:r>
              <a:rPr lang="ru-RU" sz="2000" b="1" dirty="0"/>
              <a:t> </a:t>
            </a:r>
            <a:r>
              <a:rPr lang="ru-RU" sz="2000" b="1" dirty="0" err="1"/>
              <a:t>цього</a:t>
            </a:r>
            <a:r>
              <a:rPr lang="ru-RU" sz="2000" b="1" dirty="0"/>
              <a:t> </a:t>
            </a:r>
            <a:r>
              <a:rPr lang="ru-RU" sz="2000" b="1" dirty="0" err="1" smtClean="0"/>
              <a:t>він</a:t>
            </a:r>
            <a:r>
              <a:rPr lang="ru-RU" sz="2000" b="1" dirty="0" smtClean="0"/>
              <a:t> </a:t>
            </a:r>
            <a:r>
              <a:rPr lang="ru-RU" sz="2000" b="1" dirty="0" err="1"/>
              <a:t>чи</a:t>
            </a:r>
            <a:r>
              <a:rPr lang="ru-RU" sz="2000" b="1" dirty="0"/>
              <a:t> </a:t>
            </a:r>
            <a:r>
              <a:rPr lang="ru-RU" sz="2000" b="1" dirty="0" err="1"/>
              <a:t>ні</a:t>
            </a:r>
            <a:r>
              <a:rPr lang="ru-RU" sz="2000" b="1" dirty="0"/>
              <a:t>. Тому </a:t>
            </a:r>
            <a:r>
              <a:rPr lang="ru-RU" sz="2000" b="1" dirty="0" err="1"/>
              <a:t>інколи</a:t>
            </a:r>
            <a:r>
              <a:rPr lang="ru-RU" sz="2000" b="1" dirty="0"/>
              <a:t> </a:t>
            </a:r>
            <a:r>
              <a:rPr lang="ru-RU" sz="2000" b="1" dirty="0" err="1"/>
              <a:t>складається</a:t>
            </a:r>
            <a:r>
              <a:rPr lang="ru-RU" sz="2000" b="1" dirty="0"/>
              <a:t> </a:t>
            </a:r>
            <a:r>
              <a:rPr lang="ru-RU" sz="2000" b="1" dirty="0" err="1"/>
              <a:t>конфлікт</a:t>
            </a:r>
            <a:r>
              <a:rPr lang="ru-RU" sz="2000" b="1" dirty="0"/>
              <a:t> </a:t>
            </a:r>
            <a:r>
              <a:rPr lang="ru-RU" sz="2000" b="1" dirty="0" err="1"/>
              <a:t>між</a:t>
            </a:r>
            <a:r>
              <a:rPr lang="ru-RU" sz="2000" b="1" dirty="0"/>
              <a:t> </a:t>
            </a:r>
            <a:r>
              <a:rPr lang="ru-RU" sz="2000" b="1" dirty="0" err="1"/>
              <a:t>особистістю</a:t>
            </a:r>
            <a:r>
              <a:rPr lang="ru-RU" sz="2000" b="1" dirty="0"/>
              <a:t> та </a:t>
            </a:r>
            <a:r>
              <a:rPr lang="ru-RU" sz="2000" b="1" dirty="0" err="1"/>
              <a:t>громадянським</a:t>
            </a:r>
            <a:r>
              <a:rPr lang="ru-RU" sz="2000" b="1" dirty="0"/>
              <a:t> </a:t>
            </a:r>
            <a:r>
              <a:rPr lang="ru-RU" sz="2000" b="1" dirty="0" err="1"/>
              <a:t>суспільством</a:t>
            </a:r>
            <a:r>
              <a:rPr lang="ru-RU" sz="2000" b="1" dirty="0"/>
              <a:t>, </a:t>
            </a:r>
            <a:r>
              <a:rPr lang="ru-RU" sz="2000" b="1" dirty="0" err="1"/>
              <a:t>точніше</a:t>
            </a:r>
            <a:r>
              <a:rPr lang="ru-RU" sz="2000" b="1" dirty="0"/>
              <a:t>, </a:t>
            </a:r>
            <a:r>
              <a:rPr lang="ru-RU" sz="2000" b="1" dirty="0" err="1"/>
              <a:t>між</a:t>
            </a:r>
            <a:r>
              <a:rPr lang="ru-RU" sz="2000" b="1" dirty="0"/>
              <a:t> </a:t>
            </a:r>
            <a:r>
              <a:rPr lang="ru-RU" sz="2000" b="1" dirty="0" err="1"/>
              <a:t>бажанням</a:t>
            </a:r>
            <a:r>
              <a:rPr lang="ru-RU" sz="2000" b="1" dirty="0"/>
              <a:t> і боргом</a:t>
            </a:r>
            <a:r>
              <a:rPr lang="ru-RU" sz="2000" b="1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/>
          </a:p>
          <a:p>
            <a:endParaRPr lang="uk-UA" sz="800" b="1" dirty="0">
              <a:solidFill>
                <a:schemeClr val="bg1"/>
              </a:solidFill>
            </a:endParaRPr>
          </a:p>
        </p:txBody>
      </p:sp>
      <p:pic>
        <p:nvPicPr>
          <p:cNvPr id="35842" name="Picture 2" descr="G:\ідеальний вчитель\13539239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905" y="2806289"/>
            <a:ext cx="553021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01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188913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000" b="1" dirty="0" smtClean="0">
                <a:ln w="50800"/>
                <a:solidFill>
                  <a:srgbClr val="FFFF00"/>
                </a:solidFill>
                <a:latin typeface="+mn-lt"/>
                <a:ea typeface="+mn-ea"/>
                <a:cs typeface="+mn-cs"/>
              </a:rPr>
              <a:t>Учитель (педагог) - це звучить гордо</a:t>
            </a:r>
            <a:endParaRPr lang="ru-RU" sz="4000" b="1" dirty="0">
              <a:ln w="50800"/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14422"/>
            <a:ext cx="8497887" cy="5527691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20000"/>
              </a:lnSpc>
              <a:buFontTx/>
              <a:buNone/>
            </a:pPr>
            <a:r>
              <a:rPr lang="uk-UA" sz="4000" b="1" i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</a:t>
            </a:r>
            <a:r>
              <a:rPr lang="uk-UA" b="1" i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</a:t>
            </a:r>
            <a:r>
              <a:rPr lang="uk-UA" b="1" i="1" u="sng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широкому</a:t>
            </a:r>
            <a:r>
              <a:rPr lang="uk-UA" b="1" i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розумінні слова – всі ті, хто готує підростаюче покоління до життя і праці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</a:pPr>
            <a:r>
              <a:rPr lang="uk-UA" b="1" i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У вузькому  розумінні – спеціально підготовлені люди, які в навчальних закладах здійснюють педагогічний процес.</a:t>
            </a:r>
            <a:endParaRPr lang="ru-RU" b="1" i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3941" y="332656"/>
            <a:ext cx="7704856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b="1" dirty="0" err="1">
                <a:solidFill>
                  <a:srgbClr val="FF0000"/>
                </a:solidFill>
              </a:rPr>
              <a:t>Педагогічна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справедливість</a:t>
            </a:r>
            <a:r>
              <a:rPr lang="ru-RU" sz="3200" b="1" dirty="0">
                <a:solidFill>
                  <a:srgbClr val="FF0000"/>
                </a:solidFill>
              </a:rPr>
              <a:t>. </a:t>
            </a:r>
            <a:r>
              <a:rPr lang="ru-RU" sz="2400" b="1" dirty="0" err="1"/>
              <a:t>Справедливість</a:t>
            </a:r>
            <a:r>
              <a:rPr lang="ru-RU" sz="2400" b="1" dirty="0"/>
              <a:t> – </a:t>
            </a:r>
            <a:r>
              <a:rPr lang="ru-RU" sz="2400" b="1" dirty="0" err="1"/>
              <a:t>це</a:t>
            </a:r>
            <a:r>
              <a:rPr lang="ru-RU" sz="2400" b="1" dirty="0"/>
              <a:t> одна з форм </a:t>
            </a:r>
            <a:r>
              <a:rPr lang="ru-RU" sz="2400" b="1" dirty="0" err="1"/>
              <a:t>моральної</a:t>
            </a:r>
            <a:r>
              <a:rPr lang="ru-RU" sz="2400" b="1" dirty="0"/>
              <a:t> </a:t>
            </a:r>
            <a:r>
              <a:rPr lang="ru-RU" sz="2400" b="1" dirty="0" err="1"/>
              <a:t>оцінки</a:t>
            </a:r>
            <a:r>
              <a:rPr lang="ru-RU" sz="2400" b="1" dirty="0"/>
              <a:t>. Вона </a:t>
            </a:r>
            <a:r>
              <a:rPr lang="ru-RU" sz="2400" b="1" dirty="0" err="1"/>
              <a:t>спирається</a:t>
            </a:r>
            <a:r>
              <a:rPr lang="ru-RU" sz="2400" b="1" dirty="0"/>
              <a:t> на </a:t>
            </a:r>
            <a:r>
              <a:rPr lang="ru-RU" sz="2400" b="1" dirty="0" err="1"/>
              <a:t>відповідність</a:t>
            </a:r>
            <a:r>
              <a:rPr lang="ru-RU" sz="2400" b="1" dirty="0"/>
              <a:t> </a:t>
            </a:r>
            <a:r>
              <a:rPr lang="ru-RU" sz="2400" b="1" dirty="0" err="1"/>
              <a:t>між</a:t>
            </a:r>
            <a:r>
              <a:rPr lang="ru-RU" sz="2400" b="1" dirty="0"/>
              <a:t> </a:t>
            </a:r>
            <a:r>
              <a:rPr lang="ru-RU" sz="2400" b="1" dirty="0" err="1"/>
              <a:t>достоїнствами</a:t>
            </a:r>
            <a:r>
              <a:rPr lang="ru-RU" sz="2400" b="1" dirty="0"/>
              <a:t> педагога та </a:t>
            </a:r>
            <a:r>
              <a:rPr lang="ru-RU" sz="2400" b="1" dirty="0" err="1"/>
              <a:t>його</a:t>
            </a:r>
            <a:r>
              <a:rPr lang="ru-RU" sz="2400" b="1" dirty="0"/>
              <a:t> </a:t>
            </a:r>
            <a:r>
              <a:rPr lang="ru-RU" sz="2400" b="1" dirty="0" err="1"/>
              <a:t>громадським</a:t>
            </a:r>
            <a:r>
              <a:rPr lang="ru-RU" sz="2400" b="1" dirty="0"/>
              <a:t> </a:t>
            </a:r>
            <a:r>
              <a:rPr lang="ru-RU" sz="2400" b="1" dirty="0" err="1"/>
              <a:t>визнанням</a:t>
            </a:r>
            <a:r>
              <a:rPr lang="ru-RU" sz="2400" b="1" dirty="0"/>
              <a:t>. </a:t>
            </a:r>
            <a:endParaRPr lang="ru-RU" sz="2400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/>
          </a:p>
          <a:p>
            <a:endParaRPr lang="ru-RU" sz="700" b="1" dirty="0">
              <a:solidFill>
                <a:schemeClr val="bg1"/>
              </a:solidFill>
            </a:endParaRPr>
          </a:p>
        </p:txBody>
      </p:sp>
      <p:pic>
        <p:nvPicPr>
          <p:cNvPr id="2051" name="Picture 3" descr="G:\ідеальний вчитель\4012312_thum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44288"/>
            <a:ext cx="6137916" cy="409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33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97401"/>
            <a:ext cx="7848872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b="1" dirty="0" err="1">
                <a:solidFill>
                  <a:srgbClr val="FF0000"/>
                </a:solidFill>
              </a:rPr>
              <a:t>Професійна</a:t>
            </a:r>
            <a:r>
              <a:rPr lang="ru-RU" sz="3200" b="1" dirty="0">
                <a:solidFill>
                  <a:srgbClr val="FF0000"/>
                </a:solidFill>
              </a:rPr>
              <a:t> честь і </a:t>
            </a:r>
            <a:r>
              <a:rPr lang="ru-RU" sz="3200" b="1" dirty="0" err="1">
                <a:solidFill>
                  <a:srgbClr val="FF0000"/>
                </a:solidFill>
              </a:rPr>
              <a:t>гідність</a:t>
            </a:r>
            <a:r>
              <a:rPr lang="ru-RU" sz="3200" b="1" dirty="0">
                <a:solidFill>
                  <a:srgbClr val="FF0000"/>
                </a:solidFill>
              </a:rPr>
              <a:t>.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У </a:t>
            </a:r>
            <a:r>
              <a:rPr lang="ru-RU" sz="2400" b="1" dirty="0" err="1"/>
              <a:t>поняття</a:t>
            </a:r>
            <a:r>
              <a:rPr lang="ru-RU" sz="2400" b="1" dirty="0"/>
              <a:t> </a:t>
            </a:r>
            <a:r>
              <a:rPr lang="ru-RU" sz="2400" b="1" dirty="0" err="1"/>
              <a:t>честі</a:t>
            </a:r>
            <a:r>
              <a:rPr lang="ru-RU" sz="2400" b="1" dirty="0"/>
              <a:t> входить </a:t>
            </a:r>
            <a:r>
              <a:rPr lang="ru-RU" sz="2400" b="1" dirty="0" err="1"/>
              <a:t>прагнення</a:t>
            </a:r>
            <a:r>
              <a:rPr lang="ru-RU" sz="2400" b="1" dirty="0"/>
              <a:t> </a:t>
            </a:r>
            <a:r>
              <a:rPr lang="ru-RU" sz="2400" b="1" dirty="0" err="1"/>
              <a:t>вчителя</a:t>
            </a:r>
            <a:r>
              <a:rPr lang="ru-RU" sz="2400" b="1" dirty="0"/>
              <a:t> </a:t>
            </a:r>
            <a:r>
              <a:rPr lang="ru-RU" sz="2400" b="1" dirty="0" err="1"/>
              <a:t>підтримувати</a:t>
            </a:r>
            <a:r>
              <a:rPr lang="ru-RU" sz="2400" b="1" dirty="0"/>
              <a:t> </a:t>
            </a:r>
            <a:r>
              <a:rPr lang="ru-RU" sz="2400" b="1" dirty="0" err="1"/>
              <a:t>свій</a:t>
            </a:r>
            <a:r>
              <a:rPr lang="ru-RU" sz="2400" b="1" dirty="0"/>
              <a:t> престиж, свою </a:t>
            </a:r>
            <a:r>
              <a:rPr lang="ru-RU" sz="2400" b="1" dirty="0" err="1"/>
              <a:t>репутацію</a:t>
            </a:r>
            <a:r>
              <a:rPr lang="ru-RU" sz="2400" b="1" dirty="0"/>
              <a:t>. </a:t>
            </a:r>
            <a:endParaRPr lang="ru-RU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b="1" dirty="0"/>
          </a:p>
          <a:p>
            <a:endParaRPr lang="ru-RU" sz="700" b="1" dirty="0"/>
          </a:p>
        </p:txBody>
      </p:sp>
      <p:pic>
        <p:nvPicPr>
          <p:cNvPr id="3" name="Picture 2" descr="G:\ідеальний вчитель\42825-3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63355"/>
            <a:ext cx="5328592" cy="466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60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0648"/>
            <a:ext cx="75608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b="1" dirty="0" err="1">
                <a:solidFill>
                  <a:srgbClr val="FF0000"/>
                </a:solidFill>
              </a:rPr>
              <a:t>Педагогічна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совість</a:t>
            </a:r>
            <a:r>
              <a:rPr lang="ru-RU" sz="3200" b="1" dirty="0">
                <a:solidFill>
                  <a:srgbClr val="FF0000"/>
                </a:solidFill>
              </a:rPr>
              <a:t>. </a:t>
            </a:r>
            <a:r>
              <a:rPr lang="ru-RU" sz="2400" b="1" dirty="0" err="1"/>
              <a:t>Совість</a:t>
            </a:r>
            <a:r>
              <a:rPr lang="ru-RU" sz="2400" b="1" dirty="0"/>
              <a:t> – </a:t>
            </a:r>
            <a:r>
              <a:rPr lang="ru-RU" sz="2400" b="1" dirty="0" err="1"/>
              <a:t>це</a:t>
            </a:r>
            <a:r>
              <a:rPr lang="ru-RU" sz="2400" b="1" dirty="0"/>
              <a:t> </a:t>
            </a:r>
            <a:r>
              <a:rPr lang="ru-RU" sz="2400" b="1" dirty="0" err="1"/>
              <a:t>своєрідний</a:t>
            </a:r>
            <a:r>
              <a:rPr lang="ru-RU" sz="2400" b="1" dirty="0"/>
              <a:t> </a:t>
            </a:r>
            <a:r>
              <a:rPr lang="ru-RU" sz="2400" b="1" dirty="0" err="1"/>
              <a:t>громадський</a:t>
            </a:r>
            <a:r>
              <a:rPr lang="ru-RU" sz="2400" b="1" dirty="0"/>
              <a:t> </a:t>
            </a:r>
            <a:r>
              <a:rPr lang="ru-RU" sz="2400" b="1" dirty="0" err="1"/>
              <a:t>представник</a:t>
            </a:r>
            <a:r>
              <a:rPr lang="ru-RU" sz="2400" b="1" dirty="0"/>
              <a:t> у </a:t>
            </a:r>
            <a:r>
              <a:rPr lang="ru-RU" sz="2400" b="1" dirty="0" err="1"/>
              <a:t>свідомості</a:t>
            </a:r>
            <a:r>
              <a:rPr lang="ru-RU" sz="2400" b="1" dirty="0"/>
              <a:t> педагога, </a:t>
            </a:r>
            <a:r>
              <a:rPr lang="ru-RU" sz="2400" b="1" dirty="0" err="1"/>
              <a:t>представник</a:t>
            </a:r>
            <a:r>
              <a:rPr lang="ru-RU" sz="2400" b="1" dirty="0"/>
              <a:t>, </a:t>
            </a:r>
            <a:r>
              <a:rPr lang="ru-RU" sz="2400" b="1" dirty="0" err="1"/>
              <a:t>який</a:t>
            </a:r>
            <a:r>
              <a:rPr lang="ru-RU" sz="2400" b="1" dirty="0"/>
              <a:t> </a:t>
            </a:r>
            <a:r>
              <a:rPr lang="ru-RU" sz="2400" b="1" dirty="0" err="1"/>
              <a:t>контролює</a:t>
            </a:r>
            <a:r>
              <a:rPr lang="ru-RU" sz="2400" b="1" dirty="0"/>
              <a:t> </a:t>
            </a:r>
            <a:r>
              <a:rPr lang="ru-RU" sz="2400" b="1" dirty="0" err="1"/>
              <a:t>виконання</a:t>
            </a:r>
            <a:r>
              <a:rPr lang="ru-RU" sz="2400" b="1" dirty="0"/>
              <a:t> ним </a:t>
            </a:r>
            <a:r>
              <a:rPr lang="ru-RU" sz="2400" b="1" dirty="0" err="1"/>
              <a:t>свого</a:t>
            </a:r>
            <a:r>
              <a:rPr lang="ru-RU" sz="2400" b="1" dirty="0"/>
              <a:t> </a:t>
            </a:r>
            <a:r>
              <a:rPr lang="ru-RU" sz="2400" b="1" dirty="0" err="1"/>
              <a:t>професійного</a:t>
            </a:r>
            <a:r>
              <a:rPr lang="ru-RU" sz="2400" b="1" dirty="0"/>
              <a:t> боргу. </a:t>
            </a:r>
            <a:r>
              <a:rPr lang="ru-RU" sz="2400" b="1" dirty="0" err="1"/>
              <a:t>Совість</a:t>
            </a:r>
            <a:r>
              <a:rPr lang="ru-RU" sz="2400" b="1" dirty="0"/>
              <a:t> </a:t>
            </a:r>
            <a:r>
              <a:rPr lang="ru-RU" sz="2400" b="1" dirty="0" err="1"/>
              <a:t>вчителя</a:t>
            </a:r>
            <a:r>
              <a:rPr lang="ru-RU" sz="2400" b="1" dirty="0"/>
              <a:t> </a:t>
            </a:r>
            <a:r>
              <a:rPr lang="ru-RU" sz="2400" b="1" dirty="0" err="1"/>
              <a:t>відбиває</a:t>
            </a:r>
            <a:r>
              <a:rPr lang="ru-RU" sz="2400" b="1" dirty="0"/>
              <a:t> </a:t>
            </a:r>
            <a:r>
              <a:rPr lang="ru-RU" sz="2400" b="1" dirty="0" err="1"/>
              <a:t>його</a:t>
            </a:r>
            <a:r>
              <a:rPr lang="ru-RU" sz="2400" b="1" dirty="0"/>
              <a:t> </a:t>
            </a:r>
            <a:r>
              <a:rPr lang="ru-RU" sz="2400" b="1" dirty="0" err="1"/>
              <a:t>етичну</a:t>
            </a:r>
            <a:r>
              <a:rPr lang="ru-RU" sz="2400" b="1" dirty="0"/>
              <a:t> культуру. </a:t>
            </a:r>
          </a:p>
        </p:txBody>
      </p:sp>
      <p:pic>
        <p:nvPicPr>
          <p:cNvPr id="3075" name="Picture 3" descr="G:\ідеальний вчитель\teaching_and_educ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22751"/>
            <a:ext cx="5760640" cy="441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58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357158" y="0"/>
            <a:ext cx="8572560" cy="6858000"/>
          </a:xfrm>
          <a:prstGeom prst="rect">
            <a:avLst/>
          </a:prstGeom>
        </p:spPr>
        <p:txBody>
          <a:bodyPr wrap="none" fromWordArt="1">
            <a:prstTxWarp prst="textCirclePour">
              <a:avLst>
                <a:gd name="adj1" fmla="val 10846064"/>
                <a:gd name="adj2" fmla="val 50000"/>
              </a:avLst>
            </a:prstTxWarp>
          </a:bodyPr>
          <a:lstStyle/>
          <a:p>
            <a:pPr algn="ctr" rtl="0"/>
            <a:r>
              <a:rPr lang="ru-RU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endParaRPr lang="ru-RU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CC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3" name="Picture 2" descr="G:\ідеальний вчитель\1342380754_teacher_vectors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68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785"/>
          <a:stretch/>
        </p:blipFill>
        <p:spPr bwMode="auto">
          <a:xfrm>
            <a:off x="-58340" y="0"/>
            <a:ext cx="8158731" cy="675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816" y="1484784"/>
            <a:ext cx="49685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50800"/>
              </a:rPr>
              <a:t>  </a:t>
            </a:r>
            <a:r>
              <a:rPr lang="ru-RU" sz="4800" b="1" dirty="0" err="1" smtClean="0">
                <a:ln w="50800"/>
              </a:rPr>
              <a:t>Імідж</a:t>
            </a:r>
            <a:r>
              <a:rPr lang="ru-RU" sz="4800" b="1" dirty="0" smtClean="0">
                <a:ln w="50800"/>
              </a:rPr>
              <a:t>                   </a:t>
            </a:r>
          </a:p>
          <a:p>
            <a:r>
              <a:rPr lang="ru-RU" sz="4800" b="1" dirty="0">
                <a:ln w="50800"/>
              </a:rPr>
              <a:t> </a:t>
            </a:r>
            <a:r>
              <a:rPr lang="ru-RU" sz="4800" b="1" dirty="0" smtClean="0">
                <a:ln w="50800"/>
              </a:rPr>
              <a:t>             педагога</a:t>
            </a:r>
            <a:endParaRPr lang="ru-RU" sz="4800" b="1" dirty="0">
              <a:ln w="50800"/>
            </a:endParaRPr>
          </a:p>
        </p:txBody>
      </p:sp>
    </p:spTree>
    <p:extLst>
      <p:ext uri="{BB962C8B-B14F-4D97-AF65-F5344CB8AC3E}">
        <p14:creationId xmlns:p14="http://schemas.microsoft.com/office/powerpoint/2010/main" val="217274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3188" y="8696"/>
            <a:ext cx="8352928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uk-UA" sz="1200" b="1" i="1" dirty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uk-UA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Складові   іміджу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450850" lvl="0" indent="-45085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uk-UA" sz="2800" b="1" dirty="0" smtClean="0">
                <a:solidFill>
                  <a:srgbClr val="FFFF00"/>
                </a:solidFill>
              </a:rPr>
              <a:t>Образ</a:t>
            </a:r>
            <a:r>
              <a:rPr lang="uk-UA" sz="2000" b="1" dirty="0" smtClean="0"/>
              <a:t> </a:t>
            </a:r>
            <a:r>
              <a:rPr lang="uk-UA" sz="2000" b="1" dirty="0"/>
              <a:t>(те, що виникає із появою людини в колективі й залишається, коли людина йде).</a:t>
            </a:r>
            <a:endParaRPr lang="ru-RU" sz="2000" b="1" dirty="0"/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uk-UA" sz="2800" b="1" dirty="0">
                <a:solidFill>
                  <a:srgbClr val="FFFF00"/>
                </a:solidFill>
              </a:rPr>
              <a:t>Зовнішній аспект </a:t>
            </a:r>
            <a:r>
              <a:rPr lang="uk-UA" sz="2000" b="1" dirty="0"/>
              <a:t>(манери, хода, жести, міміка, одяг, зачіска).</a:t>
            </a:r>
            <a:endParaRPr lang="ru-RU" sz="2000" b="1" dirty="0"/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uk-UA" sz="2800" b="1" dirty="0">
                <a:solidFill>
                  <a:srgbClr val="FFFF00"/>
                </a:solidFill>
              </a:rPr>
              <a:t>Внутрішній аспект</a:t>
            </a:r>
            <a:r>
              <a:rPr lang="uk-UA" sz="2000" b="1" dirty="0">
                <a:solidFill>
                  <a:srgbClr val="FFFF00"/>
                </a:solidFill>
              </a:rPr>
              <a:t> </a:t>
            </a:r>
            <a:r>
              <a:rPr lang="uk-UA" sz="2000" b="1" dirty="0"/>
              <a:t>(інтелект, думки, ерудиція, духовність, інтереси).</a:t>
            </a:r>
            <a:endParaRPr lang="ru-RU" sz="2000" b="1" dirty="0"/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uk-UA" sz="2800" b="1" dirty="0">
                <a:solidFill>
                  <a:srgbClr val="FFFF00"/>
                </a:solidFill>
              </a:rPr>
              <a:t>Процесуальний аспект </a:t>
            </a:r>
            <a:r>
              <a:rPr lang="uk-UA" sz="2000" b="1" dirty="0"/>
              <a:t>(темперамент, темп, пластичність, діяльність, емоції).</a:t>
            </a:r>
            <a:endParaRPr lang="ru-RU" sz="2000" b="1" dirty="0"/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uk-UA" sz="2800" b="1" dirty="0">
                <a:solidFill>
                  <a:srgbClr val="FFFF00"/>
                </a:solidFill>
              </a:rPr>
              <a:t>Основа іміджу </a:t>
            </a:r>
            <a:r>
              <a:rPr lang="uk-UA" sz="2000" b="1" dirty="0"/>
              <a:t>(позиції, настанови)- </a:t>
            </a:r>
            <a:endParaRPr lang="uk-UA" sz="2000" b="1" dirty="0" smtClean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uk-UA" sz="2000" b="1" dirty="0" smtClean="0"/>
              <a:t>повинна </a:t>
            </a:r>
            <a:r>
              <a:rPr lang="uk-UA" sz="2000" b="1" dirty="0"/>
              <a:t>відповідати психології переможця</a:t>
            </a:r>
            <a:r>
              <a:rPr lang="uk-UA" sz="2000" b="1" dirty="0" smtClean="0"/>
              <a:t>: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uk-UA" sz="2000" b="1" dirty="0" smtClean="0"/>
              <a:t>висока </a:t>
            </a:r>
            <a:r>
              <a:rPr lang="uk-UA" sz="2000" b="1" dirty="0"/>
              <a:t>самооцінка;</a:t>
            </a:r>
            <a:r>
              <a:rPr lang="ru-RU" sz="2000" b="1" dirty="0"/>
              <a:t>   </a:t>
            </a:r>
            <a:r>
              <a:rPr lang="uk-UA" sz="2000" b="1" dirty="0"/>
              <a:t>оптимізм;</a:t>
            </a:r>
            <a:r>
              <a:rPr lang="ru-RU" sz="2000" b="1" dirty="0"/>
              <a:t>    </a:t>
            </a:r>
            <a:endParaRPr lang="ru-RU" sz="2000" b="1" dirty="0" smtClean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uk-UA" sz="2000" b="1" dirty="0" smtClean="0"/>
              <a:t>віра </a:t>
            </a:r>
            <a:r>
              <a:rPr lang="uk-UA" sz="2000" b="1" dirty="0"/>
              <a:t>в добро;</a:t>
            </a:r>
            <a:r>
              <a:rPr lang="ru-RU" sz="2000" b="1" dirty="0"/>
              <a:t> </a:t>
            </a:r>
            <a:r>
              <a:rPr lang="uk-UA" sz="2000" b="1" dirty="0"/>
              <a:t>уміння відчувати те, </a:t>
            </a:r>
            <a:endParaRPr lang="uk-UA" sz="2000" b="1" dirty="0" smtClean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uk-UA" sz="2000" b="1" dirty="0" smtClean="0"/>
              <a:t>що </a:t>
            </a:r>
            <a:r>
              <a:rPr lang="uk-UA" sz="2000" b="1" dirty="0"/>
              <a:t>відбувається, й бути причетним </a:t>
            </a:r>
            <a:endParaRPr lang="uk-UA" sz="2000" b="1" dirty="0" smtClean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uk-UA" sz="2000" b="1" dirty="0" smtClean="0"/>
              <a:t>до </a:t>
            </a:r>
            <a:r>
              <a:rPr lang="uk-UA" sz="2000" b="1" dirty="0"/>
              <a:t>цього;</a:t>
            </a:r>
            <a:r>
              <a:rPr lang="ru-RU" sz="2000" b="1" dirty="0"/>
              <a:t> </a:t>
            </a:r>
            <a:r>
              <a:rPr lang="uk-UA" sz="2000" b="1" dirty="0"/>
              <a:t>уміння змінюватися, сприймати нове.</a:t>
            </a: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G:\ідеальний вчитель\0_76d7d_6904b5a7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284984"/>
            <a:ext cx="2241467" cy="335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40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672914964"/>
              </p:ext>
            </p:extLst>
          </p:nvPr>
        </p:nvGraphicFramePr>
        <p:xfrm>
          <a:off x="180000" y="526581"/>
          <a:ext cx="8964000" cy="360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8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96908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rgbClr val="C00000"/>
                </a:solidFill>
              </a:rPr>
              <a:t>ПРОФЕСІЙНО   ВАЖЛИВІ   ЯКОСТІ   ПЕДАГОГА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929190" y="5357826"/>
            <a:ext cx="45719" cy="457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429388" y="5429264"/>
            <a:ext cx="45719" cy="457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081590" y="5510226"/>
            <a:ext cx="45719" cy="457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800156" y="3171836"/>
            <a:ext cx="545785" cy="50006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440521" y="3184168"/>
            <a:ext cx="545785" cy="50006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3046511" y="3184168"/>
            <a:ext cx="545785" cy="500066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827584" y="3184168"/>
            <a:ext cx="545785" cy="500066"/>
          </a:xfrm>
          <a:prstGeom prst="downArrow">
            <a:avLst/>
          </a:prstGeom>
          <a:solidFill>
            <a:srgbClr val="66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3933056"/>
            <a:ext cx="8501122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Імідж педагога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5295912"/>
            <a:ext cx="8501122" cy="428628"/>
          </a:xfrm>
          <a:prstGeom prst="rect">
            <a:avLst/>
          </a:prstGeom>
          <a:solidFill>
            <a:srgbClr val="CFEC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Імідж навчального закладу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4206800" y="4509120"/>
            <a:ext cx="545785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04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255337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Кожен з нас створює свій імідж.</a:t>
            </a:r>
          </a:p>
          <a:p>
            <a:pPr algn="ctr"/>
            <a:r>
              <a:rPr lang="uk-UA" sz="3600" b="1" i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від того, яку думку про нас </a:t>
            </a:r>
            <a:endParaRPr lang="uk-UA" sz="3600" b="1" i="1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uk-UA" sz="3600" b="1" i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матимуть </a:t>
            </a:r>
            <a:r>
              <a:rPr lang="uk-UA" sz="3600" b="1" i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оточуючі,</a:t>
            </a:r>
          </a:p>
          <a:p>
            <a:pPr algn="ctr"/>
            <a:r>
              <a:rPr lang="uk-UA" sz="3600" b="1" i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залежить </a:t>
            </a:r>
            <a:r>
              <a:rPr lang="uk-UA" sz="3600" b="1" i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весь наш </a:t>
            </a:r>
            <a:r>
              <a:rPr lang="uk-UA" sz="3600" b="1" i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професійний </a:t>
            </a:r>
            <a:r>
              <a:rPr lang="uk-UA" sz="3600" b="1" i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шлях.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3789040"/>
            <a:ext cx="375468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Думки дітей 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про справжнього 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педагога:</a:t>
            </a:r>
            <a:endParaRPr lang="uk-UA" sz="3600" dirty="0"/>
          </a:p>
        </p:txBody>
      </p:sp>
      <p:pic>
        <p:nvPicPr>
          <p:cNvPr id="5123" name="Picture 3" descr="G:\ідеальний вчитель\vospit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399" y="3501008"/>
            <a:ext cx="4196796" cy="298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092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357158" y="0"/>
            <a:ext cx="8572560" cy="6858000"/>
          </a:xfrm>
          <a:prstGeom prst="rect">
            <a:avLst/>
          </a:prstGeom>
        </p:spPr>
        <p:txBody>
          <a:bodyPr wrap="none" fromWordArt="1">
            <a:prstTxWarp prst="textCirclePour">
              <a:avLst>
                <a:gd name="adj1" fmla="val 10846064"/>
                <a:gd name="adj2" fmla="val 50000"/>
              </a:avLst>
            </a:prstTxWarp>
          </a:bodyPr>
          <a:lstStyle/>
          <a:p>
            <a:pPr algn="ctr" rtl="0"/>
            <a:r>
              <a:rPr lang="ru-RU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endParaRPr lang="ru-RU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CC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3" name="Picture 2" descr="G:\ідеальний вчитель\1342380754_teacher_vectors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68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785"/>
          <a:stretch/>
        </p:blipFill>
        <p:spPr bwMode="auto">
          <a:xfrm>
            <a:off x="-58340" y="0"/>
            <a:ext cx="8158731" cy="675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92" y="1120676"/>
            <a:ext cx="4968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50800"/>
              </a:rPr>
              <a:t>  </a:t>
            </a:r>
            <a:r>
              <a:rPr lang="ru-RU" sz="4800" b="1" dirty="0" err="1" smtClean="0">
                <a:ln w="50800"/>
              </a:rPr>
              <a:t>Мова</a:t>
            </a:r>
            <a:r>
              <a:rPr lang="ru-RU" sz="4800" b="1" dirty="0" smtClean="0">
                <a:ln w="50800"/>
              </a:rPr>
              <a:t> </a:t>
            </a:r>
            <a:r>
              <a:rPr lang="ru-RU" sz="4800" b="1" dirty="0" err="1" smtClean="0">
                <a:ln w="50800"/>
              </a:rPr>
              <a:t>тіла</a:t>
            </a:r>
            <a:r>
              <a:rPr lang="ru-RU" sz="4800" b="1" dirty="0" smtClean="0">
                <a:ln w="50800"/>
              </a:rPr>
              <a:t> </a:t>
            </a:r>
          </a:p>
          <a:p>
            <a:r>
              <a:rPr lang="ru-RU" sz="4800" b="1" dirty="0">
                <a:ln w="50800"/>
              </a:rPr>
              <a:t> </a:t>
            </a:r>
            <a:r>
              <a:rPr lang="ru-RU" sz="4800" b="1" dirty="0" smtClean="0">
                <a:ln w="50800"/>
              </a:rPr>
              <a:t>       педагога на </a:t>
            </a:r>
          </a:p>
          <a:p>
            <a:r>
              <a:rPr lang="ru-RU" sz="4800" b="1" dirty="0">
                <a:ln w="50800"/>
              </a:rPr>
              <a:t> </a:t>
            </a:r>
            <a:r>
              <a:rPr lang="ru-RU" sz="4800" b="1" dirty="0" smtClean="0">
                <a:ln w="50800"/>
              </a:rPr>
              <a:t>                    </a:t>
            </a:r>
            <a:r>
              <a:rPr lang="ru-RU" sz="4800" b="1" dirty="0" err="1" smtClean="0">
                <a:ln w="50800"/>
              </a:rPr>
              <a:t>занятті</a:t>
            </a:r>
            <a:endParaRPr lang="ru-RU" sz="4800" b="1" dirty="0">
              <a:ln w="50800"/>
            </a:endParaRPr>
          </a:p>
        </p:txBody>
      </p:sp>
    </p:spTree>
    <p:extLst>
      <p:ext uri="{BB962C8B-B14F-4D97-AF65-F5344CB8AC3E}">
        <p14:creationId xmlns:p14="http://schemas.microsoft.com/office/powerpoint/2010/main" val="149579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ідеальний вчитель\1342380711_teacher_vectors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36912"/>
            <a:ext cx="4029160" cy="394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60040" y="620688"/>
            <a:ext cx="9144000" cy="141277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dirty="0" smtClean="0">
                <a:solidFill>
                  <a:srgbClr val="FFFF00"/>
                </a:solidFill>
              </a:rPr>
              <a:t>На думку </a:t>
            </a:r>
            <a:r>
              <a:rPr lang="ru-RU" sz="3200" b="1" dirty="0" err="1" smtClean="0">
                <a:solidFill>
                  <a:srgbClr val="FFFF00"/>
                </a:solidFill>
              </a:rPr>
              <a:t>психологів</a:t>
            </a:r>
            <a:r>
              <a:rPr lang="ru-RU" sz="3200" b="1" dirty="0" smtClean="0">
                <a:solidFill>
                  <a:srgbClr val="FFFF00"/>
                </a:solidFill>
              </a:rPr>
              <a:t>,  </a:t>
            </a:r>
          </a:p>
          <a:p>
            <a:pPr algn="l"/>
            <a:r>
              <a:rPr lang="ru-RU" sz="3200" b="1" dirty="0" err="1" smtClean="0">
                <a:solidFill>
                  <a:srgbClr val="FFFF00"/>
                </a:solidFill>
              </a:rPr>
              <a:t>спілкування</a:t>
            </a:r>
            <a:r>
              <a:rPr lang="ru-RU" sz="3200" b="1" dirty="0" smtClean="0"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solidFill>
                  <a:srgbClr val="FFFF00"/>
                </a:solidFill>
              </a:rPr>
              <a:t>між</a:t>
            </a:r>
            <a:r>
              <a:rPr lang="ru-RU" sz="3200" b="1" dirty="0" smtClean="0">
                <a:solidFill>
                  <a:srgbClr val="FFFF00"/>
                </a:solidFill>
              </a:rPr>
              <a:t> людьми </a:t>
            </a:r>
          </a:p>
          <a:p>
            <a:pPr algn="l"/>
            <a:r>
              <a:rPr lang="ru-RU" sz="3200" b="1" dirty="0" smtClean="0">
                <a:solidFill>
                  <a:srgbClr val="FFFF00"/>
                </a:solidFill>
              </a:rPr>
              <a:t>на 2/3 є </a:t>
            </a:r>
            <a:r>
              <a:rPr lang="ru-RU" sz="3200" b="1" dirty="0" err="1" smtClean="0">
                <a:solidFill>
                  <a:srgbClr val="FFFF00"/>
                </a:solidFill>
              </a:rPr>
              <a:t>невербальним</a:t>
            </a:r>
            <a:r>
              <a:rPr lang="ru-RU" sz="3200" b="1" dirty="0" smtClean="0">
                <a:solidFill>
                  <a:srgbClr val="FFFF00"/>
                </a:solidFill>
              </a:rPr>
              <a:t> </a:t>
            </a:r>
          </a:p>
          <a:p>
            <a:pPr algn="l"/>
            <a:r>
              <a:rPr lang="ru-RU" sz="3200" b="1" dirty="0" smtClean="0">
                <a:solidFill>
                  <a:srgbClr val="FFFF00"/>
                </a:solidFill>
              </a:rPr>
              <a:t>і </a:t>
            </a:r>
            <a:r>
              <a:rPr lang="ru-RU" sz="3200" b="1" dirty="0" err="1" smtClean="0">
                <a:solidFill>
                  <a:srgbClr val="FFFF00"/>
                </a:solidFill>
              </a:rPr>
              <a:t>лише</a:t>
            </a:r>
            <a:r>
              <a:rPr lang="ru-RU" sz="3200" b="1" dirty="0" smtClean="0">
                <a:solidFill>
                  <a:srgbClr val="FFFF00"/>
                </a:solidFill>
              </a:rPr>
              <a:t> 1/3 </a:t>
            </a:r>
            <a:r>
              <a:rPr lang="ru-RU" sz="3200" b="1" dirty="0" err="1" smtClean="0">
                <a:solidFill>
                  <a:srgbClr val="FFFF00"/>
                </a:solidFill>
              </a:rPr>
              <a:t>інформації</a:t>
            </a:r>
            <a:r>
              <a:rPr lang="ru-RU" sz="3200" b="1" dirty="0" smtClean="0">
                <a:solidFill>
                  <a:srgbClr val="FFFF00"/>
                </a:solidFill>
              </a:rPr>
              <a:t> </a:t>
            </a:r>
          </a:p>
          <a:p>
            <a:pPr algn="l"/>
            <a:r>
              <a:rPr lang="ru-RU" sz="3200" b="1" dirty="0" smtClean="0">
                <a:solidFill>
                  <a:srgbClr val="FFFF00"/>
                </a:solidFill>
              </a:rPr>
              <a:t>ми </a:t>
            </a:r>
            <a:r>
              <a:rPr lang="ru-RU" sz="3200" b="1" dirty="0" err="1" smtClean="0">
                <a:solidFill>
                  <a:srgbClr val="FFFF00"/>
                </a:solidFill>
              </a:rPr>
              <a:t>отримуємо</a:t>
            </a:r>
            <a:r>
              <a:rPr lang="ru-RU" sz="3200" b="1" dirty="0" smtClean="0">
                <a:solidFill>
                  <a:srgbClr val="FFFF00"/>
                </a:solidFill>
              </a:rPr>
              <a:t> шляхом </a:t>
            </a:r>
          </a:p>
          <a:p>
            <a:pPr algn="l"/>
            <a:r>
              <a:rPr lang="ru-RU" sz="3200" b="1" dirty="0" err="1" smtClean="0">
                <a:solidFill>
                  <a:srgbClr val="FFFF00"/>
                </a:solidFill>
              </a:rPr>
              <a:t>вербальної</a:t>
            </a:r>
            <a:r>
              <a:rPr lang="ru-RU" sz="3200" b="1" dirty="0" smtClean="0">
                <a:solidFill>
                  <a:srgbClr val="FFFF00"/>
                </a:solidFill>
              </a:rPr>
              <a:t> (</a:t>
            </a:r>
            <a:r>
              <a:rPr lang="ru-RU" sz="3200" b="1" dirty="0" err="1" smtClean="0">
                <a:solidFill>
                  <a:srgbClr val="FFFF00"/>
                </a:solidFill>
              </a:rPr>
              <a:t>словесної</a:t>
            </a:r>
            <a:r>
              <a:rPr lang="ru-RU" sz="3200" b="1" dirty="0" smtClean="0">
                <a:solidFill>
                  <a:srgbClr val="FFFF00"/>
                </a:solidFill>
              </a:rPr>
              <a:t>) </a:t>
            </a:r>
          </a:p>
          <a:p>
            <a:pPr algn="l"/>
            <a:r>
              <a:rPr lang="ru-RU" sz="3200" b="1" dirty="0" err="1" smtClean="0">
                <a:solidFill>
                  <a:srgbClr val="FFFF00"/>
                </a:solidFill>
              </a:rPr>
              <a:t>комунікації</a:t>
            </a:r>
            <a:r>
              <a:rPr lang="ru-RU" sz="3200" b="1" dirty="0" smtClean="0">
                <a:solidFill>
                  <a:srgbClr val="FFFF00"/>
                </a:solidFill>
              </a:rPr>
              <a:t>.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8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ідеальний вчитель\Учитель_технологи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19126"/>
            <a:ext cx="4032449" cy="547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90381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</a:rPr>
              <a:t>Деякі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поради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щодо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мови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тіла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під</a:t>
            </a:r>
            <a:r>
              <a:rPr lang="ru-RU" sz="3200" b="1" dirty="0" smtClean="0">
                <a:solidFill>
                  <a:srgbClr val="FF0000"/>
                </a:solidFill>
              </a:rPr>
              <a:t> час </a:t>
            </a:r>
            <a:r>
              <a:rPr lang="ru-RU" sz="3200" b="1" dirty="0" err="1" smtClean="0">
                <a:solidFill>
                  <a:srgbClr val="FF0000"/>
                </a:solidFill>
              </a:rPr>
              <a:t>заняття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endParaRPr lang="uk-UA" sz="32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08004" y="162880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Перш </a:t>
            </a:r>
            <a:r>
              <a:rPr lang="ru-RU" sz="2800" b="1" dirty="0" err="1" smtClean="0">
                <a:solidFill>
                  <a:srgbClr val="FFFF00"/>
                </a:solidFill>
              </a:rPr>
              <a:t>ніж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розпочати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заняття</a:t>
            </a:r>
            <a:r>
              <a:rPr lang="ru-RU" sz="2800" b="1" dirty="0" smtClean="0">
                <a:solidFill>
                  <a:srgbClr val="FFFF00"/>
                </a:solidFill>
              </a:rPr>
              <a:t>, дай </a:t>
            </a:r>
            <a:r>
              <a:rPr lang="ru-RU" sz="2800" b="1" dirty="0" err="1" smtClean="0">
                <a:solidFill>
                  <a:srgbClr val="FFFF00"/>
                </a:solidFill>
              </a:rPr>
              <a:t>можливісь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погляду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повільно</a:t>
            </a:r>
            <a:r>
              <a:rPr lang="ru-RU" sz="2800" b="1" dirty="0" smtClean="0">
                <a:solidFill>
                  <a:srgbClr val="FFFF00"/>
                </a:solidFill>
              </a:rPr>
              <a:t> «</a:t>
            </a:r>
            <a:r>
              <a:rPr lang="ru-RU" sz="2800" b="1" dirty="0" err="1" smtClean="0">
                <a:solidFill>
                  <a:srgbClr val="FFFF00"/>
                </a:solidFill>
              </a:rPr>
              <a:t>поблукати</a:t>
            </a:r>
            <a:r>
              <a:rPr lang="ru-RU" sz="2800" b="1" dirty="0" smtClean="0">
                <a:solidFill>
                  <a:srgbClr val="FFFF00"/>
                </a:solidFill>
              </a:rPr>
              <a:t>» </a:t>
            </a:r>
            <a:r>
              <a:rPr lang="ru-RU" sz="2800" b="1" dirty="0" err="1" smtClean="0">
                <a:solidFill>
                  <a:srgbClr val="FFFF00"/>
                </a:solidFill>
              </a:rPr>
              <a:t>класною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кімнатою</a:t>
            </a:r>
            <a:r>
              <a:rPr lang="ru-RU" sz="2800" b="1" dirty="0" smtClean="0">
                <a:solidFill>
                  <a:srgbClr val="FFFF00"/>
                </a:solidFill>
              </a:rPr>
              <a:t>, «</a:t>
            </a:r>
            <a:r>
              <a:rPr lang="ru-RU" sz="2800" b="1" dirty="0" err="1">
                <a:solidFill>
                  <a:srgbClr val="FFFF00"/>
                </a:solidFill>
              </a:rPr>
              <a:t>з</a:t>
            </a:r>
            <a:r>
              <a:rPr lang="ru-RU" sz="2800" b="1" dirty="0" err="1" smtClean="0">
                <a:solidFill>
                  <a:srgbClr val="FFFF00"/>
                </a:solidFill>
              </a:rPr>
              <a:t>бираючи</a:t>
            </a:r>
            <a:r>
              <a:rPr lang="ru-RU" sz="2800" b="1" dirty="0" smtClean="0">
                <a:solidFill>
                  <a:srgbClr val="FFFF00"/>
                </a:solidFill>
              </a:rPr>
              <a:t>» погляди </a:t>
            </a:r>
            <a:r>
              <a:rPr lang="ru-RU" sz="2800" b="1" dirty="0" err="1" smtClean="0">
                <a:solidFill>
                  <a:srgbClr val="FFFF00"/>
                </a:solidFill>
              </a:rPr>
              <a:t>дітей</a:t>
            </a:r>
            <a:r>
              <a:rPr lang="ru-RU" sz="2800" b="1" dirty="0" smtClean="0">
                <a:solidFill>
                  <a:srgbClr val="FFFF00"/>
                </a:solidFill>
              </a:rPr>
              <a:t>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405667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8640960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uk-UA" sz="1050" b="1" dirty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Учитель</a:t>
            </a:r>
            <a:endParaRPr lang="ru-RU" sz="3200" dirty="0">
              <a:solidFill>
                <a:srgbClr val="FFFF00"/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«У»</a:t>
            </a:r>
            <a:r>
              <a:rPr lang="uk-UA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–– Світло, Слово, Життя, Любов, Знання, Мудрість.</a:t>
            </a:r>
            <a:endParaRPr lang="ru-RU" sz="3200" dirty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«</a:t>
            </a:r>
            <a:r>
              <a:rPr lang="uk-UA" sz="3200" b="1" dirty="0" err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Читель</a:t>
            </a:r>
            <a:r>
              <a:rPr lang="uk-UA" sz="32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uk-UA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– Чоло, Дух.</a:t>
            </a:r>
            <a:endParaRPr lang="ru-RU" sz="3200" dirty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 + </a:t>
            </a:r>
            <a:r>
              <a:rPr lang="uk-UA" sz="3200" b="1" dirty="0" err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Читель</a:t>
            </a:r>
            <a:r>
              <a:rPr lang="uk-UA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– Дух, що творить, випромінює, дарує Світло, знання, Любов, Життя, Мудрість.</a:t>
            </a:r>
            <a:endParaRPr lang="ru-RU" sz="3200" dirty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 + </a:t>
            </a:r>
            <a:r>
              <a:rPr lang="uk-UA" sz="3200" b="1" dirty="0" err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Чень</a:t>
            </a:r>
            <a:r>
              <a:rPr lang="uk-UA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– Дух, що шукає, приймає Світло, Життя, Любов, Знання, Мудрість. </a:t>
            </a:r>
            <a:endParaRPr lang="ru-RU" sz="3200" dirty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«РОК»</a:t>
            </a:r>
            <a:r>
              <a:rPr lang="uk-UA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– Доля. </a:t>
            </a:r>
            <a:endParaRPr lang="ru-RU" sz="3200" dirty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 + РОК</a:t>
            </a:r>
            <a:r>
              <a:rPr lang="uk-UA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– Світло Долі, Життя Долі. Доля, що зароджується через Світло, через Слово, через Життя, через Любов, через Знання.</a:t>
            </a:r>
            <a:endParaRPr lang="uk-UA" sz="32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ідеальний вчитель\school2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5" y="691534"/>
            <a:ext cx="4333875" cy="48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423864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err="1" smtClean="0">
                <a:solidFill>
                  <a:srgbClr val="FFFF00"/>
                </a:solidFill>
              </a:rPr>
              <a:t>Під</a:t>
            </a:r>
            <a:r>
              <a:rPr lang="ru-RU" sz="2800" b="1" dirty="0" smtClean="0">
                <a:solidFill>
                  <a:srgbClr val="FFFF00"/>
                </a:solidFill>
              </a:rPr>
              <a:t> час </a:t>
            </a:r>
            <a:r>
              <a:rPr lang="ru-RU" sz="2800" b="1" dirty="0" err="1" smtClean="0">
                <a:solidFill>
                  <a:srgbClr val="FFFF00"/>
                </a:solidFill>
              </a:rPr>
              <a:t>заняття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знайди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собі</a:t>
            </a:r>
            <a:r>
              <a:rPr lang="ru-RU" sz="2800" b="1" dirty="0" smtClean="0">
                <a:solidFill>
                  <a:srgbClr val="FFFF00"/>
                </a:solidFill>
              </a:rPr>
              <a:t> позитивно </a:t>
            </a:r>
            <a:r>
              <a:rPr lang="ru-RU" sz="2800" b="1" dirty="0" err="1" smtClean="0">
                <a:solidFill>
                  <a:srgbClr val="FFFF00"/>
                </a:solidFill>
              </a:rPr>
              <a:t>налаштованого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вихованця</a:t>
            </a:r>
            <a:r>
              <a:rPr lang="ru-RU" sz="2800" b="1" dirty="0" smtClean="0">
                <a:solidFill>
                  <a:srgbClr val="FFFF00"/>
                </a:solidFill>
              </a:rPr>
              <a:t> і веди </a:t>
            </a:r>
            <a:r>
              <a:rPr lang="ru-RU" sz="2800" b="1" dirty="0" err="1" smtClean="0">
                <a:solidFill>
                  <a:srgbClr val="FFFF00"/>
                </a:solidFill>
              </a:rPr>
              <a:t>заняття</a:t>
            </a:r>
            <a:r>
              <a:rPr lang="ru-RU" sz="2800" b="1" dirty="0" smtClean="0">
                <a:solidFill>
                  <a:srgbClr val="FFFF00"/>
                </a:solidFill>
              </a:rPr>
              <a:t> для </a:t>
            </a:r>
            <a:r>
              <a:rPr lang="ru-RU" sz="2800" b="1" dirty="0" err="1" smtClean="0">
                <a:solidFill>
                  <a:srgbClr val="FFFF00"/>
                </a:solidFill>
              </a:rPr>
              <a:t>нього</a:t>
            </a:r>
            <a:r>
              <a:rPr lang="ru-RU" sz="2800" b="1" dirty="0" smtClean="0">
                <a:solidFill>
                  <a:srgbClr val="FFFF00"/>
                </a:solidFill>
              </a:rPr>
              <a:t>. Твоя </a:t>
            </a:r>
            <a:r>
              <a:rPr lang="ru-RU" sz="2800" b="1" dirty="0" err="1" smtClean="0">
                <a:solidFill>
                  <a:srgbClr val="FFFF00"/>
                </a:solidFill>
              </a:rPr>
              <a:t>доброзичлива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посмішка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згодом</a:t>
            </a:r>
            <a:r>
              <a:rPr lang="ru-RU" sz="2800" b="1" dirty="0" smtClean="0">
                <a:solidFill>
                  <a:srgbClr val="FFFF00"/>
                </a:solidFill>
              </a:rPr>
              <a:t> буде </a:t>
            </a:r>
            <a:r>
              <a:rPr lang="ru-RU" sz="2800" b="1" dirty="0" err="1" smtClean="0">
                <a:solidFill>
                  <a:srgbClr val="FFFF00"/>
                </a:solidFill>
              </a:rPr>
              <a:t>винагороджена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увагою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всіх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дітей</a:t>
            </a:r>
            <a:r>
              <a:rPr lang="ru-RU" sz="2800" b="1" dirty="0" smtClean="0">
                <a:solidFill>
                  <a:srgbClr val="FFFF00"/>
                </a:solidFill>
              </a:rPr>
              <a:t>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33869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ідеальний вчитель\22008873_html_400bdfc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836712"/>
            <a:ext cx="5354006" cy="497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762049"/>
            <a:ext cx="38078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rgbClr val="FFFF00"/>
                </a:solidFill>
              </a:rPr>
              <a:t>Під</a:t>
            </a:r>
            <a:r>
              <a:rPr lang="ru-RU" sz="3200" b="1" dirty="0" smtClean="0">
                <a:solidFill>
                  <a:srgbClr val="FFFF00"/>
                </a:solidFill>
              </a:rPr>
              <a:t> час </a:t>
            </a:r>
            <a:r>
              <a:rPr lang="ru-RU" sz="3200" b="1" dirty="0" err="1" smtClean="0">
                <a:solidFill>
                  <a:srgbClr val="FFFF00"/>
                </a:solidFill>
              </a:rPr>
              <a:t>заняття</a:t>
            </a:r>
            <a:r>
              <a:rPr lang="ru-RU" sz="3200" b="1" dirty="0" smtClean="0">
                <a:solidFill>
                  <a:srgbClr val="FFFF00"/>
                </a:solidFill>
              </a:rPr>
              <a:t> </a:t>
            </a:r>
          </a:p>
          <a:p>
            <a:r>
              <a:rPr lang="ru-RU" sz="3200" b="1" dirty="0" err="1" smtClean="0">
                <a:solidFill>
                  <a:srgbClr val="FFFF00"/>
                </a:solidFill>
              </a:rPr>
              <a:t>тримайся</a:t>
            </a:r>
            <a:r>
              <a:rPr lang="ru-RU" sz="3200" b="1" dirty="0" smtClean="0"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solidFill>
                  <a:srgbClr val="FFFF00"/>
                </a:solidFill>
              </a:rPr>
              <a:t>ближче</a:t>
            </a:r>
            <a:r>
              <a:rPr lang="ru-RU" sz="3200" b="1" dirty="0" smtClean="0">
                <a:solidFill>
                  <a:srgbClr val="FFFF00"/>
                </a:solidFill>
              </a:rPr>
              <a:t> </a:t>
            </a:r>
          </a:p>
          <a:p>
            <a:r>
              <a:rPr lang="ru-RU" sz="3200" b="1" dirty="0" smtClean="0">
                <a:solidFill>
                  <a:srgbClr val="FFFF00"/>
                </a:solidFill>
              </a:rPr>
              <a:t>до </a:t>
            </a:r>
            <a:r>
              <a:rPr lang="ru-RU" sz="3200" b="1" dirty="0" err="1" smtClean="0">
                <a:solidFill>
                  <a:srgbClr val="FFFF00"/>
                </a:solidFill>
              </a:rPr>
              <a:t>дітей</a:t>
            </a:r>
            <a:r>
              <a:rPr lang="ru-RU" sz="3200" b="1" dirty="0" smtClean="0">
                <a:solidFill>
                  <a:srgbClr val="FFFF00"/>
                </a:solidFill>
              </a:rPr>
              <a:t>.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194571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G:\ідеальний вчитель\5096851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4363367" cy="563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34114" y="2383157"/>
            <a:ext cx="399660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FFFF00"/>
                </a:solidFill>
              </a:rPr>
              <a:t>Біля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дошки</a:t>
            </a:r>
            <a:r>
              <a:rPr lang="ru-RU" sz="2400" b="1" dirty="0" smtClean="0">
                <a:solidFill>
                  <a:srgbClr val="FFFF00"/>
                </a:solidFill>
              </a:rPr>
              <a:t> не </a:t>
            </a:r>
            <a:r>
              <a:rPr lang="ru-RU" sz="2400" b="1" dirty="0" err="1" smtClean="0">
                <a:solidFill>
                  <a:srgbClr val="FFFF00"/>
                </a:solidFill>
              </a:rPr>
              <a:t>розмовляй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з </a:t>
            </a:r>
            <a:r>
              <a:rPr lang="ru-RU" sz="2400" b="1" dirty="0" err="1" smtClean="0">
                <a:solidFill>
                  <a:srgbClr val="FFFF00"/>
                </a:solidFill>
              </a:rPr>
              <a:t>дітьми</a:t>
            </a:r>
            <a:r>
              <a:rPr lang="ru-RU" sz="2400" b="1" dirty="0" smtClean="0">
                <a:solidFill>
                  <a:srgbClr val="FFFF00"/>
                </a:solidFill>
              </a:rPr>
              <a:t> через праве плече, </a:t>
            </a:r>
          </a:p>
          <a:p>
            <a:r>
              <a:rPr lang="ru-RU" sz="2400" b="1" dirty="0" err="1" smtClean="0">
                <a:solidFill>
                  <a:srgbClr val="FFFF00"/>
                </a:solidFill>
              </a:rPr>
              <a:t>ця</a:t>
            </a:r>
            <a:r>
              <a:rPr lang="ru-RU" sz="2400" b="1" dirty="0" smtClean="0">
                <a:solidFill>
                  <a:srgbClr val="FFFF00"/>
                </a:solidFill>
              </a:rPr>
              <a:t> поза </a:t>
            </a:r>
            <a:r>
              <a:rPr lang="ru-RU" sz="2400" b="1" dirty="0" err="1" smtClean="0">
                <a:solidFill>
                  <a:srgbClr val="FFFF00"/>
                </a:solidFill>
              </a:rPr>
              <a:t>заважатиме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</a:p>
          <a:p>
            <a:r>
              <a:rPr lang="ru-RU" sz="2400" b="1" dirty="0" err="1" smtClean="0">
                <a:solidFill>
                  <a:srgbClr val="FFFF00"/>
                </a:solidFill>
              </a:rPr>
              <a:t>відкритому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r>
              <a:rPr lang="ru-RU" sz="2400" b="1" dirty="0" err="1" smtClean="0">
                <a:solidFill>
                  <a:srgbClr val="FFFF00"/>
                </a:solidFill>
              </a:rPr>
              <a:t>спілкуванню</a:t>
            </a:r>
            <a:r>
              <a:rPr lang="ru-RU" sz="2400" b="1" dirty="0" smtClean="0">
                <a:solidFill>
                  <a:srgbClr val="FFFF00"/>
                </a:solidFill>
              </a:rPr>
              <a:t> з </a:t>
            </a:r>
            <a:r>
              <a:rPr lang="ru-RU" sz="2400" b="1" dirty="0" err="1" smtClean="0">
                <a:solidFill>
                  <a:srgbClr val="FFFF00"/>
                </a:solidFill>
              </a:rPr>
              <a:t>дітьми</a:t>
            </a:r>
            <a:r>
              <a:rPr lang="ru-RU" sz="2400" b="1" dirty="0" smtClean="0">
                <a:solidFill>
                  <a:srgbClr val="FFFF00"/>
                </a:solidFill>
              </a:rPr>
              <a:t>. 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423997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ідеальний вчитель\notes_13585945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6672"/>
            <a:ext cx="7373619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5445223"/>
            <a:ext cx="70538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FFFF00"/>
                </a:solidFill>
              </a:rPr>
              <a:t>Уникай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використання</a:t>
            </a:r>
            <a:r>
              <a:rPr lang="ru-RU" sz="2400" b="1" dirty="0" smtClean="0">
                <a:solidFill>
                  <a:srgbClr val="FFFF00"/>
                </a:solidFill>
              </a:rPr>
              <a:t> сигналу </a:t>
            </a:r>
            <a:r>
              <a:rPr lang="ru-RU" sz="2400" b="1" dirty="0" err="1" smtClean="0">
                <a:solidFill>
                  <a:srgbClr val="FFFF00"/>
                </a:solidFill>
              </a:rPr>
              <a:t>зверхності</a:t>
            </a:r>
            <a:r>
              <a:rPr lang="ru-RU" sz="2400" b="1" dirty="0" smtClean="0">
                <a:solidFill>
                  <a:srgbClr val="FFFF00"/>
                </a:solidFill>
              </a:rPr>
              <a:t> у </a:t>
            </a:r>
            <a:r>
              <a:rPr lang="ru-RU" sz="2400" b="1" dirty="0" err="1" smtClean="0">
                <a:solidFill>
                  <a:srgbClr val="FFFF00"/>
                </a:solidFill>
              </a:rPr>
              <a:t>поставі</a:t>
            </a:r>
            <a:r>
              <a:rPr lang="ru-RU" sz="2400" b="1" dirty="0" smtClean="0">
                <a:solidFill>
                  <a:srgbClr val="FFFF00"/>
                </a:solidFill>
              </a:rPr>
              <a:t>. </a:t>
            </a:r>
          </a:p>
          <a:p>
            <a:pPr algn="ctr"/>
            <a:r>
              <a:rPr lang="ru-RU" sz="2400" b="1" dirty="0" err="1" smtClean="0">
                <a:solidFill>
                  <a:srgbClr val="FFFF00"/>
                </a:solidFill>
              </a:rPr>
              <a:t>Це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викличе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тільки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негативні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емоції</a:t>
            </a:r>
            <a:r>
              <a:rPr lang="ru-RU" sz="2400" b="1" dirty="0" smtClean="0">
                <a:solidFill>
                  <a:srgbClr val="FFFF00"/>
                </a:solidFill>
              </a:rPr>
              <a:t> з боку </a:t>
            </a:r>
            <a:r>
              <a:rPr lang="ru-RU" sz="2400" b="1" dirty="0" err="1" smtClean="0">
                <a:solidFill>
                  <a:srgbClr val="FFFF00"/>
                </a:solidFill>
              </a:rPr>
              <a:t>дитини</a:t>
            </a:r>
            <a:r>
              <a:rPr lang="ru-RU" sz="2400" b="1" dirty="0" smtClean="0">
                <a:solidFill>
                  <a:srgbClr val="FFFF00"/>
                </a:solidFill>
              </a:rPr>
              <a:t>.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63866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ідеальний вчитель\uchitel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2656"/>
            <a:ext cx="7029619" cy="468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5249537"/>
            <a:ext cx="63461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FFFF00"/>
                </a:solidFill>
              </a:rPr>
              <a:t>Звертаючись</a:t>
            </a:r>
            <a:r>
              <a:rPr lang="ru-RU" sz="2400" b="1" dirty="0" smtClean="0">
                <a:solidFill>
                  <a:srgbClr val="FFFF00"/>
                </a:solidFill>
              </a:rPr>
              <a:t> до </a:t>
            </a:r>
            <a:r>
              <a:rPr lang="ru-RU" sz="2400" b="1" dirty="0" err="1" smtClean="0">
                <a:solidFill>
                  <a:srgbClr val="FFFF00"/>
                </a:solidFill>
              </a:rPr>
              <a:t>дітей</a:t>
            </a:r>
            <a:r>
              <a:rPr lang="ru-RU" sz="2400" b="1" dirty="0" smtClean="0">
                <a:solidFill>
                  <a:srgbClr val="FFFF00"/>
                </a:solidFill>
              </a:rPr>
              <a:t> , </a:t>
            </a:r>
            <a:r>
              <a:rPr lang="ru-RU" sz="2400" b="1" dirty="0" err="1" smtClean="0">
                <a:solidFill>
                  <a:srgbClr val="FFFF00"/>
                </a:solidFill>
              </a:rPr>
              <a:t>використовуй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широкі</a:t>
            </a:r>
            <a:r>
              <a:rPr lang="ru-RU" sz="2400" b="1" dirty="0" smtClean="0">
                <a:solidFill>
                  <a:srgbClr val="FFFF00"/>
                </a:solidFill>
              </a:rPr>
              <a:t>, </a:t>
            </a:r>
          </a:p>
          <a:p>
            <a:r>
              <a:rPr lang="ru-RU" sz="2400" b="1" dirty="0" err="1" smtClean="0">
                <a:solidFill>
                  <a:srgbClr val="FFFF00"/>
                </a:solidFill>
              </a:rPr>
              <a:t>відкриті</a:t>
            </a:r>
            <a:r>
              <a:rPr lang="ru-RU" sz="2400" b="1" dirty="0" smtClean="0">
                <a:solidFill>
                  <a:srgbClr val="FFFF00"/>
                </a:solidFill>
              </a:rPr>
              <a:t>, але </a:t>
            </a:r>
            <a:r>
              <a:rPr lang="ru-RU" sz="2400" b="1" dirty="0" err="1" smtClean="0">
                <a:solidFill>
                  <a:srgbClr val="FFFF00"/>
                </a:solidFill>
              </a:rPr>
              <a:t>спокійні</a:t>
            </a:r>
            <a:r>
              <a:rPr lang="ru-RU" sz="2400" b="1" dirty="0" smtClean="0">
                <a:solidFill>
                  <a:srgbClr val="FFFF00"/>
                </a:solidFill>
              </a:rPr>
              <a:t> жести</a:t>
            </a:r>
            <a:r>
              <a:rPr lang="ru-RU" b="1" dirty="0" smtClean="0">
                <a:solidFill>
                  <a:srgbClr val="FFFF00"/>
                </a:solidFill>
              </a:rPr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815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ідеальний вчитель\1342380765_teacher_vectors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2656"/>
            <a:ext cx="4397474" cy="617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667" y="3062221"/>
            <a:ext cx="39711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FFFF00"/>
                </a:solidFill>
              </a:rPr>
              <a:t>Завжди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уникай</a:t>
            </a:r>
            <a:r>
              <a:rPr lang="ru-RU" sz="2400" b="1" dirty="0" smtClean="0">
                <a:solidFill>
                  <a:srgbClr val="FFFF00"/>
                </a:solidFill>
              </a:rPr>
              <a:t> бездумного </a:t>
            </a:r>
          </a:p>
          <a:p>
            <a:r>
              <a:rPr lang="ru-RU" sz="2400" b="1" dirty="0" err="1" smtClean="0">
                <a:solidFill>
                  <a:srgbClr val="FFFF00"/>
                </a:solidFill>
              </a:rPr>
              <a:t>розмахування</a:t>
            </a:r>
            <a:r>
              <a:rPr lang="ru-RU" sz="2400" b="1" dirty="0" smtClean="0">
                <a:solidFill>
                  <a:srgbClr val="FFFF00"/>
                </a:solidFill>
              </a:rPr>
              <a:t> руками, </a:t>
            </a:r>
          </a:p>
          <a:p>
            <a:r>
              <a:rPr lang="ru-RU" sz="2400" b="1" dirty="0" err="1" smtClean="0">
                <a:solidFill>
                  <a:srgbClr val="FFFF00"/>
                </a:solidFill>
              </a:rPr>
              <a:t>пустих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жестів</a:t>
            </a:r>
            <a:r>
              <a:rPr lang="ru-RU" sz="2400" b="1" dirty="0" smtClean="0">
                <a:solidFill>
                  <a:srgbClr val="FFFF00"/>
                </a:solidFill>
              </a:rPr>
              <a:t>.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06643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:\ідеальний вчитель\klassnaja_forma_dlja_marvan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488" y="620688"/>
            <a:ext cx="6429375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64272" y="5566521"/>
            <a:ext cx="67969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FFFF00"/>
                </a:solidFill>
              </a:rPr>
              <a:t>Прикривання</a:t>
            </a:r>
            <a:r>
              <a:rPr lang="ru-RU" sz="2400" b="1" dirty="0" smtClean="0">
                <a:solidFill>
                  <a:srgbClr val="FFFF00"/>
                </a:solidFill>
              </a:rPr>
              <a:t> рота рукою </a:t>
            </a:r>
            <a:r>
              <a:rPr lang="ru-RU" sz="2400" b="1" dirty="0" err="1" smtClean="0">
                <a:solidFill>
                  <a:srgbClr val="FFFF00"/>
                </a:solidFill>
              </a:rPr>
              <a:t>видає</a:t>
            </a:r>
            <a:r>
              <a:rPr lang="ru-RU" sz="2400" b="1" dirty="0" smtClean="0">
                <a:solidFill>
                  <a:srgbClr val="FFFF00"/>
                </a:solidFill>
              </a:rPr>
              <a:t> вашу </a:t>
            </a:r>
            <a:r>
              <a:rPr lang="ru-RU" sz="2400" b="1" dirty="0" err="1" smtClean="0">
                <a:solidFill>
                  <a:srgbClr val="FFFF00"/>
                </a:solidFill>
              </a:rPr>
              <a:t>нещирість</a:t>
            </a:r>
            <a:r>
              <a:rPr lang="ru-RU" sz="2400" b="1" dirty="0" smtClean="0">
                <a:solidFill>
                  <a:srgbClr val="FFFF00"/>
                </a:solidFill>
              </a:rPr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3520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:\ідеальний вчитель\zdj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53" y="836712"/>
            <a:ext cx="5705070" cy="4564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5574431"/>
            <a:ext cx="68676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FFFF00"/>
                </a:solidFill>
              </a:rPr>
              <a:t>Стискання</a:t>
            </a:r>
            <a:r>
              <a:rPr lang="ru-RU" sz="2400" b="1" dirty="0" smtClean="0">
                <a:solidFill>
                  <a:srgbClr val="FFFF00"/>
                </a:solidFill>
              </a:rPr>
              <a:t> губ, </a:t>
            </a:r>
            <a:r>
              <a:rPr lang="ru-RU" sz="2400" b="1" dirty="0" err="1" smtClean="0">
                <a:solidFill>
                  <a:srgbClr val="FFFF00"/>
                </a:solidFill>
              </a:rPr>
              <a:t>морщення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лоба</a:t>
            </a:r>
            <a:r>
              <a:rPr lang="ru-RU" sz="2400" b="1" dirty="0" smtClean="0">
                <a:solidFill>
                  <a:srgbClr val="FFFF00"/>
                </a:solidFill>
              </a:rPr>
              <a:t> та </a:t>
            </a:r>
            <a:r>
              <a:rPr lang="ru-RU" sz="2400" b="1" dirty="0" err="1" smtClean="0">
                <a:solidFill>
                  <a:srgbClr val="FFFF00"/>
                </a:solidFill>
              </a:rPr>
              <a:t>здіймання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брів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FF00"/>
                </a:solidFill>
              </a:rPr>
              <a:t>є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показником</a:t>
            </a:r>
            <a:r>
              <a:rPr lang="ru-RU" sz="2400" b="1" dirty="0" smtClean="0">
                <a:solidFill>
                  <a:srgbClr val="FFFF00"/>
                </a:solidFill>
              </a:rPr>
              <a:t>  </a:t>
            </a:r>
            <a:r>
              <a:rPr lang="ru-RU" sz="2400" b="1" dirty="0" err="1" smtClean="0">
                <a:solidFill>
                  <a:srgbClr val="FFFF00"/>
                </a:solidFill>
              </a:rPr>
              <a:t>вашої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нервозності</a:t>
            </a:r>
            <a:r>
              <a:rPr lang="ru-RU" sz="2400" b="1" dirty="0">
                <a:solidFill>
                  <a:srgbClr val="FFFF00"/>
                </a:solidFill>
              </a:rPr>
              <a:t>.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80019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ідеальний вчитель\419249_426207117424960_1448325904_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83"/>
          <a:stretch/>
        </p:blipFill>
        <p:spPr bwMode="auto">
          <a:xfrm>
            <a:off x="1840092" y="476672"/>
            <a:ext cx="5400600" cy="464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25196" y="5250551"/>
            <a:ext cx="5328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solidFill>
                  <a:srgbClr val="FFFF00"/>
                </a:solidFill>
              </a:rPr>
              <a:t>Дякуємо</a:t>
            </a:r>
            <a:r>
              <a:rPr lang="ru-RU" sz="3200" b="1" dirty="0" smtClean="0">
                <a:solidFill>
                  <a:srgbClr val="FFFF00"/>
                </a:solidFill>
              </a:rPr>
              <a:t> за те, </a:t>
            </a:r>
            <a:r>
              <a:rPr lang="ru-RU" sz="3200" b="1" dirty="0" err="1" smtClean="0">
                <a:solidFill>
                  <a:srgbClr val="FFFF00"/>
                </a:solidFill>
              </a:rPr>
              <a:t>що</a:t>
            </a:r>
            <a:r>
              <a:rPr lang="ru-RU" sz="3200" b="1" dirty="0" smtClean="0">
                <a:solidFill>
                  <a:srgbClr val="FFFF00"/>
                </a:solidFill>
              </a:rPr>
              <a:t> </a:t>
            </a:r>
            <a:r>
              <a:rPr lang="ru-RU" sz="3200" b="1" dirty="0" err="1" smtClean="0">
                <a:solidFill>
                  <a:srgbClr val="FFFF00"/>
                </a:solidFill>
              </a:rPr>
              <a:t>ви</a:t>
            </a:r>
            <a:r>
              <a:rPr lang="ru-RU" sz="3200" b="1" dirty="0" smtClean="0">
                <a:solidFill>
                  <a:srgbClr val="FFFF00"/>
                </a:solidFill>
              </a:rPr>
              <a:t> у нас є!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87649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88640"/>
            <a:ext cx="84969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dirty="0" err="1">
                <a:ln w="50800"/>
                <a:solidFill>
                  <a:srgbClr val="FFFF00"/>
                </a:solidFill>
              </a:rPr>
              <a:t>Функції</a:t>
            </a:r>
            <a:r>
              <a:rPr lang="uk-UA" sz="3600" b="1" dirty="0">
                <a:ln w="50800"/>
                <a:solidFill>
                  <a:srgbClr val="FFFF00"/>
                </a:solidFill>
              </a:rPr>
              <a:t> педагога </a:t>
            </a:r>
            <a:r>
              <a:rPr lang="ru-RU" sz="3600" b="1" dirty="0">
                <a:ln w="50800"/>
                <a:solidFill>
                  <a:srgbClr val="FFFF00"/>
                </a:solidFill>
              </a:rPr>
              <a:t>у</a:t>
            </a:r>
            <a:r>
              <a:rPr lang="uk-UA" sz="3600" b="1" dirty="0">
                <a:ln w="50800"/>
                <a:solidFill>
                  <a:srgbClr val="FFFF00"/>
                </a:solidFill>
              </a:rPr>
              <a:t>  </a:t>
            </a:r>
            <a:r>
              <a:rPr lang="ru-RU" sz="3600" b="1" dirty="0" err="1">
                <a:ln w="50800"/>
                <a:solidFill>
                  <a:srgbClr val="FFFF00"/>
                </a:solidFill>
              </a:rPr>
              <a:t>суспільств</a:t>
            </a:r>
            <a:r>
              <a:rPr lang="uk-UA" sz="3600" b="1" dirty="0" smtClean="0">
                <a:ln w="50800"/>
                <a:solidFill>
                  <a:srgbClr val="FFFF00"/>
                </a:solidFill>
              </a:rPr>
              <a:t>і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sz="2800" b="1" dirty="0">
              <a:ln w="50800"/>
              <a:solidFill>
                <a:srgbClr val="FF0000"/>
              </a:solidFill>
            </a:endParaRPr>
          </a:p>
          <a:p>
            <a:pPr marL="2065338" lvl="0" indent="-2065338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Дидактична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передача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знань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дітям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але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сучасна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наука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2065338" lvl="0" indent="-2065338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доводить,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педагог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повинен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тільки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передавати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знання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uk-UA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2065338" lvl="0" indent="-2065338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вчити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їх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здобувати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Розвивальн</a:t>
            </a:r>
            <a:r>
              <a:rPr lang="uk-UA" sz="240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створення   </a:t>
            </a:r>
            <a:r>
              <a:rPr lang="uk-UA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сприятивих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умов для     розвитку   творчого  потенціалу вихованця, для його саморозкриття та самоствердження.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Виховна</a:t>
            </a:r>
            <a:r>
              <a:rPr lang="uk-UA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організація  діяльності дітей і переведення загальнолюдських цінностей  у свідомість і досвід поведінки дитини.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Інші</a:t>
            </a:r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функції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lang="uk-UA" sz="240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ru-RU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посередницька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 </a:t>
            </a:r>
            <a:r>
              <a:rPr lang="ru-RU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корекційна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 </a:t>
            </a:r>
            <a:r>
              <a:rPr lang="ru-RU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діагностична</a:t>
            </a:r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 </a:t>
            </a:r>
            <a:r>
              <a:rPr lang="ru-RU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координаційна</a:t>
            </a:r>
            <a:endParaRPr lang="ru-RU" sz="2400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ідеальний вчитель\1342380754_teacher_vectors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68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785"/>
          <a:stretch/>
        </p:blipFill>
        <p:spPr bwMode="auto">
          <a:xfrm>
            <a:off x="-58340" y="0"/>
            <a:ext cx="8158731" cy="675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83768" y="1754154"/>
            <a:ext cx="515878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err="1" smtClean="0">
                <a:ln w="50800"/>
                <a:effectLst/>
              </a:rPr>
              <a:t>Ідеальний</a:t>
            </a:r>
            <a:r>
              <a:rPr lang="ru-RU" sz="4800" b="1" cap="none" spc="0" dirty="0" smtClean="0">
                <a:ln w="50800"/>
                <a:effectLst/>
              </a:rPr>
              <a:t> педагог</a:t>
            </a:r>
            <a:endParaRPr lang="ru-RU" sz="4800" b="1" cap="none" spc="0" dirty="0">
              <a:ln w="50800"/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0350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3063</TotalTime>
  <Words>1810</Words>
  <Application>Microsoft Office PowerPoint</Application>
  <PresentationFormat>Экран (4:3)</PresentationFormat>
  <Paragraphs>353</Paragraphs>
  <Slides>78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78</vt:i4>
      </vt:variant>
    </vt:vector>
  </HeadingPairs>
  <TitlesOfParts>
    <vt:vector size="86" baseType="lpstr">
      <vt:lpstr>Arial Unicode MS</vt:lpstr>
      <vt:lpstr>Arial</vt:lpstr>
      <vt:lpstr>Arial Black</vt:lpstr>
      <vt:lpstr>Calibri</vt:lpstr>
      <vt:lpstr>Monotype Corsiva</vt:lpstr>
      <vt:lpstr>Symbol</vt:lpstr>
      <vt:lpstr>Times New Roman</vt:lpstr>
      <vt:lpstr>Тема Office</vt:lpstr>
      <vt:lpstr>Презентация PowerPoint</vt:lpstr>
      <vt:lpstr>Навчальний заклад – це  перш за все педагогічний колектив                                                      В.О Сухомлинський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ПРОФЕСІЙНО   ВАЖЛИВІ   ЯКОСТІ   ПЕДАГОГА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283</cp:revision>
  <dcterms:created xsi:type="dcterms:W3CDTF">2013-03-16T19:27:19Z</dcterms:created>
  <dcterms:modified xsi:type="dcterms:W3CDTF">2016-03-04T10:19:05Z</dcterms:modified>
</cp:coreProperties>
</file>